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51" r:id="rId4"/>
  </p:sldMasterIdLst>
  <p:notesMasterIdLst>
    <p:notesMasterId r:id="rId43"/>
  </p:notesMasterIdLst>
  <p:handoutMasterIdLst>
    <p:handoutMasterId r:id="rId44"/>
  </p:handoutMasterIdLst>
  <p:sldIdLst>
    <p:sldId id="373" r:id="rId5"/>
    <p:sldId id="305" r:id="rId6"/>
    <p:sldId id="307" r:id="rId7"/>
    <p:sldId id="341" r:id="rId8"/>
    <p:sldId id="342" r:id="rId9"/>
    <p:sldId id="343" r:id="rId10"/>
    <p:sldId id="344" r:id="rId11"/>
    <p:sldId id="374" r:id="rId12"/>
    <p:sldId id="345" r:id="rId13"/>
    <p:sldId id="346" r:id="rId14"/>
    <p:sldId id="348" r:id="rId15"/>
    <p:sldId id="350" r:id="rId16"/>
    <p:sldId id="351" r:id="rId17"/>
    <p:sldId id="352" r:id="rId18"/>
    <p:sldId id="353" r:id="rId19"/>
    <p:sldId id="354" r:id="rId20"/>
    <p:sldId id="355" r:id="rId21"/>
    <p:sldId id="356" r:id="rId22"/>
    <p:sldId id="360" r:id="rId23"/>
    <p:sldId id="362" r:id="rId24"/>
    <p:sldId id="363" r:id="rId25"/>
    <p:sldId id="365" r:id="rId26"/>
    <p:sldId id="366" r:id="rId27"/>
    <p:sldId id="375" r:id="rId28"/>
    <p:sldId id="376" r:id="rId29"/>
    <p:sldId id="327" r:id="rId30"/>
    <p:sldId id="328" r:id="rId31"/>
    <p:sldId id="329" r:id="rId32"/>
    <p:sldId id="323" r:id="rId33"/>
    <p:sldId id="324" r:id="rId34"/>
    <p:sldId id="325" r:id="rId35"/>
    <p:sldId id="326" r:id="rId36"/>
    <p:sldId id="330" r:id="rId37"/>
    <p:sldId id="331" r:id="rId38"/>
    <p:sldId id="332" r:id="rId39"/>
    <p:sldId id="308" r:id="rId40"/>
    <p:sldId id="333" r:id="rId41"/>
    <p:sldId id="372" r:id="rId42"/>
  </p:sldIdLst>
  <p:sldSz cx="12192000" cy="6858000"/>
  <p:notesSz cx="7315200" cy="9601200"/>
  <p:kinsoku lang="ja-JP" invalStChars="、。，．・：；？！゛゜ヽヾゝゞ々ー’”）〕］｝〉》」』】°‰′″℃￠％ぁぃぅぇぉっゃゅょゎァィゥェォッャュョヮヵヶ!%),.:;?]}｡｣､･ｧｨｩｪｫｬｭｮｯｰﾞﾟ" invalEndChars="‘“（〔［｛〈《「『【￥＄$([\{｢￡"/>
  <p:defaultTextStyle>
    <a:defPPr>
      <a:defRPr lang="en-GB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Weekly Intro - White BG" id="{B4587B1E-BB88-4173-8339-2929187587A5}">
          <p14:sldIdLst>
            <p14:sldId id="373"/>
            <p14:sldId id="305"/>
            <p14:sldId id="307"/>
            <p14:sldId id="341"/>
            <p14:sldId id="342"/>
            <p14:sldId id="343"/>
            <p14:sldId id="344"/>
            <p14:sldId id="374"/>
            <p14:sldId id="345"/>
            <p14:sldId id="346"/>
            <p14:sldId id="348"/>
            <p14:sldId id="350"/>
            <p14:sldId id="351"/>
            <p14:sldId id="352"/>
            <p14:sldId id="353"/>
            <p14:sldId id="354"/>
            <p14:sldId id="355"/>
            <p14:sldId id="356"/>
            <p14:sldId id="360"/>
            <p14:sldId id="362"/>
            <p14:sldId id="363"/>
            <p14:sldId id="365"/>
            <p14:sldId id="366"/>
            <p14:sldId id="375"/>
            <p14:sldId id="376"/>
            <p14:sldId id="327"/>
            <p14:sldId id="328"/>
            <p14:sldId id="329"/>
            <p14:sldId id="323"/>
            <p14:sldId id="324"/>
            <p14:sldId id="325"/>
            <p14:sldId id="326"/>
            <p14:sldId id="330"/>
            <p14:sldId id="331"/>
            <p14:sldId id="332"/>
            <p14:sldId id="308"/>
            <p14:sldId id="333"/>
            <p14:sldId id="372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409640"/>
    <a:srgbClr val="DEF1DE"/>
    <a:srgbClr val="A44646"/>
    <a:srgbClr val="F0DCDC"/>
    <a:srgbClr val="FF6600"/>
    <a:srgbClr val="FB6B53"/>
    <a:srgbClr val="57617E"/>
    <a:srgbClr val="0F1449"/>
    <a:srgbClr val="001B4D"/>
    <a:srgbClr val="A2C1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79" autoAdjust="0"/>
    <p:restoredTop sz="94249" autoAdjust="0"/>
  </p:normalViewPr>
  <p:slideViewPr>
    <p:cSldViewPr snapToGrid="0">
      <p:cViewPr varScale="1">
        <p:scale>
          <a:sx n="85" d="100"/>
          <a:sy n="85" d="100"/>
        </p:scale>
        <p:origin x="762" y="96"/>
      </p:cViewPr>
      <p:guideLst/>
    </p:cSldViewPr>
  </p:slideViewPr>
  <p:outlineViewPr>
    <p:cViewPr>
      <p:scale>
        <a:sx n="33" d="100"/>
        <a:sy n="33" d="100"/>
      </p:scale>
      <p:origin x="0" y="-4056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108"/>
    </p:cViewPr>
  </p:sorterViewPr>
  <p:notesViewPr>
    <p:cSldViewPr snapToGrid="0">
      <p:cViewPr varScale="1">
        <p:scale>
          <a:sx n="52" d="100"/>
          <a:sy n="52" d="100"/>
        </p:scale>
        <p:origin x="3006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D210DC6-5AAF-4D8B-A53F-650161E89179}" type="doc">
      <dgm:prSet loTypeId="urn:microsoft.com/office/officeart/2005/8/layout/hierarchy3" loCatId="hierarchy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MY"/>
        </a:p>
      </dgm:t>
    </dgm:pt>
    <dgm:pt modelId="{8B4FF5AF-6E8B-431B-8D4E-6337C04C8D79}">
      <dgm:prSet/>
      <dgm:spPr/>
      <dgm:t>
        <a:bodyPr/>
        <a:lstStyle/>
        <a:p>
          <a:r>
            <a:rPr lang="en-US" altLang="en-US" dirty="0"/>
            <a:t>Classification</a:t>
          </a:r>
        </a:p>
      </dgm:t>
    </dgm:pt>
    <dgm:pt modelId="{F8388EAA-68D8-4178-90E6-38AA42B8B3DB}" type="parTrans" cxnId="{531E0D87-96F5-48AB-9331-58D838512938}">
      <dgm:prSet/>
      <dgm:spPr/>
      <dgm:t>
        <a:bodyPr/>
        <a:lstStyle/>
        <a:p>
          <a:endParaRPr lang="en-MY"/>
        </a:p>
      </dgm:t>
    </dgm:pt>
    <dgm:pt modelId="{02CFE2BF-E2D7-490B-AB6F-EC8F3FD1EE57}" type="sibTrans" cxnId="{531E0D87-96F5-48AB-9331-58D838512938}">
      <dgm:prSet/>
      <dgm:spPr/>
      <dgm:t>
        <a:bodyPr/>
        <a:lstStyle/>
        <a:p>
          <a:endParaRPr lang="en-MY"/>
        </a:p>
      </dgm:t>
    </dgm:pt>
    <dgm:pt modelId="{B5FAB90D-C1CA-43EE-BB21-56D0B0D4B32B}">
      <dgm:prSet/>
      <dgm:spPr/>
      <dgm:t>
        <a:bodyPr/>
        <a:lstStyle/>
        <a:p>
          <a:r>
            <a:rPr lang="en-US" altLang="en-US" dirty="0"/>
            <a:t>Regression</a:t>
          </a:r>
        </a:p>
      </dgm:t>
    </dgm:pt>
    <dgm:pt modelId="{B9EAE7B3-D9BE-4170-8AC6-817064733B85}" type="parTrans" cxnId="{A8E902D7-3D11-4F25-B700-06901F21BB4D}">
      <dgm:prSet/>
      <dgm:spPr/>
      <dgm:t>
        <a:bodyPr/>
        <a:lstStyle/>
        <a:p>
          <a:endParaRPr lang="en-MY"/>
        </a:p>
      </dgm:t>
    </dgm:pt>
    <dgm:pt modelId="{7C9089E5-A8F7-4611-9096-453037DC94C8}" type="sibTrans" cxnId="{A8E902D7-3D11-4F25-B700-06901F21BB4D}">
      <dgm:prSet/>
      <dgm:spPr/>
      <dgm:t>
        <a:bodyPr/>
        <a:lstStyle/>
        <a:p>
          <a:endParaRPr lang="en-MY"/>
        </a:p>
      </dgm:t>
    </dgm:pt>
    <dgm:pt modelId="{508A67AA-9055-4628-AC50-907A90980963}">
      <dgm:prSet/>
      <dgm:spPr/>
      <dgm:t>
        <a:bodyPr/>
        <a:lstStyle/>
        <a:p>
          <a:r>
            <a:rPr lang="en-US" altLang="en-US" dirty="0"/>
            <a:t>Anomaly Detection</a:t>
          </a:r>
        </a:p>
      </dgm:t>
    </dgm:pt>
    <dgm:pt modelId="{960EA5DC-D791-4066-9FBC-DC8B1D23854D}" type="parTrans" cxnId="{535C3161-1803-4DBC-BC1B-D75833513A91}">
      <dgm:prSet/>
      <dgm:spPr/>
      <dgm:t>
        <a:bodyPr/>
        <a:lstStyle/>
        <a:p>
          <a:endParaRPr lang="en-MY"/>
        </a:p>
      </dgm:t>
    </dgm:pt>
    <dgm:pt modelId="{45A1A421-55A7-4AF2-A2B7-07A29B58B66F}" type="sibTrans" cxnId="{535C3161-1803-4DBC-BC1B-D75833513A91}">
      <dgm:prSet/>
      <dgm:spPr/>
      <dgm:t>
        <a:bodyPr/>
        <a:lstStyle/>
        <a:p>
          <a:endParaRPr lang="en-MY"/>
        </a:p>
      </dgm:t>
    </dgm:pt>
    <dgm:pt modelId="{6D0148CC-DE83-49D0-A86C-D10357A3CD18}">
      <dgm:prSet phldrT="[Text]" custT="1"/>
      <dgm:spPr/>
      <dgm:t>
        <a:bodyPr/>
        <a:lstStyle/>
        <a:p>
          <a:r>
            <a:rPr lang="en-US" altLang="en-US" sz="2000" b="1" dirty="0"/>
            <a:t>Supervised</a:t>
          </a:r>
          <a:endParaRPr lang="en-MY" sz="2000" b="1" dirty="0"/>
        </a:p>
      </dgm:t>
    </dgm:pt>
    <dgm:pt modelId="{A2AA04B3-9DC5-42D5-98A5-6891B8DEB7A6}" type="sibTrans" cxnId="{A852AE8A-84FA-46C2-982E-2D19B98B7BC6}">
      <dgm:prSet/>
      <dgm:spPr/>
      <dgm:t>
        <a:bodyPr/>
        <a:lstStyle/>
        <a:p>
          <a:endParaRPr lang="en-MY"/>
        </a:p>
      </dgm:t>
    </dgm:pt>
    <dgm:pt modelId="{A6F5C90E-485B-496F-B284-4C24E36EFC9D}" type="parTrans" cxnId="{A852AE8A-84FA-46C2-982E-2D19B98B7BC6}">
      <dgm:prSet/>
      <dgm:spPr/>
      <dgm:t>
        <a:bodyPr/>
        <a:lstStyle/>
        <a:p>
          <a:endParaRPr lang="en-MY"/>
        </a:p>
      </dgm:t>
    </dgm:pt>
    <dgm:pt modelId="{733EB5F6-8F8F-4265-A02B-27BE4973F027}" type="pres">
      <dgm:prSet presAssocID="{DD210DC6-5AAF-4D8B-A53F-650161E89179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674ADF9E-14B0-48C3-93E5-52234E3D96C8}" type="pres">
      <dgm:prSet presAssocID="{6D0148CC-DE83-49D0-A86C-D10357A3CD18}" presName="root" presStyleCnt="0"/>
      <dgm:spPr/>
    </dgm:pt>
    <dgm:pt modelId="{32BB7220-3A30-4513-BFA4-C5ECFE8F834A}" type="pres">
      <dgm:prSet presAssocID="{6D0148CC-DE83-49D0-A86C-D10357A3CD18}" presName="rootComposite" presStyleCnt="0"/>
      <dgm:spPr/>
    </dgm:pt>
    <dgm:pt modelId="{851CB45B-0BEF-4AB8-9F82-01550953F3F5}" type="pres">
      <dgm:prSet presAssocID="{6D0148CC-DE83-49D0-A86C-D10357A3CD18}" presName="rootText" presStyleLbl="node1" presStyleIdx="0" presStyleCnt="1"/>
      <dgm:spPr/>
    </dgm:pt>
    <dgm:pt modelId="{871E2237-2CC2-4093-971B-2AB5E7352D9C}" type="pres">
      <dgm:prSet presAssocID="{6D0148CC-DE83-49D0-A86C-D10357A3CD18}" presName="rootConnector" presStyleLbl="node1" presStyleIdx="0" presStyleCnt="1"/>
      <dgm:spPr/>
    </dgm:pt>
    <dgm:pt modelId="{1DF41946-AFE7-4C04-918D-A9395C2A584A}" type="pres">
      <dgm:prSet presAssocID="{6D0148CC-DE83-49D0-A86C-D10357A3CD18}" presName="childShape" presStyleCnt="0"/>
      <dgm:spPr/>
    </dgm:pt>
    <dgm:pt modelId="{55EAC47F-3F63-4C46-86DB-470701B72C64}" type="pres">
      <dgm:prSet presAssocID="{F8388EAA-68D8-4178-90E6-38AA42B8B3DB}" presName="Name13" presStyleLbl="parChTrans1D2" presStyleIdx="0" presStyleCnt="3"/>
      <dgm:spPr/>
    </dgm:pt>
    <dgm:pt modelId="{0E66C603-720B-4861-8AF8-93010DF44FCA}" type="pres">
      <dgm:prSet presAssocID="{8B4FF5AF-6E8B-431B-8D4E-6337C04C8D79}" presName="childText" presStyleLbl="bgAcc1" presStyleIdx="0" presStyleCnt="3">
        <dgm:presLayoutVars>
          <dgm:bulletEnabled val="1"/>
        </dgm:presLayoutVars>
      </dgm:prSet>
      <dgm:spPr/>
    </dgm:pt>
    <dgm:pt modelId="{D60895D6-C2C7-472E-85D9-A2244E04B109}" type="pres">
      <dgm:prSet presAssocID="{B9EAE7B3-D9BE-4170-8AC6-817064733B85}" presName="Name13" presStyleLbl="parChTrans1D2" presStyleIdx="1" presStyleCnt="3"/>
      <dgm:spPr/>
    </dgm:pt>
    <dgm:pt modelId="{F06994A8-BE84-4042-AE94-5CA77C5B4E41}" type="pres">
      <dgm:prSet presAssocID="{B5FAB90D-C1CA-43EE-BB21-56D0B0D4B32B}" presName="childText" presStyleLbl="bgAcc1" presStyleIdx="1" presStyleCnt="3">
        <dgm:presLayoutVars>
          <dgm:bulletEnabled val="1"/>
        </dgm:presLayoutVars>
      </dgm:prSet>
      <dgm:spPr/>
    </dgm:pt>
    <dgm:pt modelId="{0E2317E0-E37B-4F56-AB51-9C3ED6C75734}" type="pres">
      <dgm:prSet presAssocID="{960EA5DC-D791-4066-9FBC-DC8B1D23854D}" presName="Name13" presStyleLbl="parChTrans1D2" presStyleIdx="2" presStyleCnt="3"/>
      <dgm:spPr/>
    </dgm:pt>
    <dgm:pt modelId="{DDD0F5B8-6230-42E1-BCBD-01406354E1EB}" type="pres">
      <dgm:prSet presAssocID="{508A67AA-9055-4628-AC50-907A90980963}" presName="childText" presStyleLbl="bgAcc1" presStyleIdx="2" presStyleCnt="3">
        <dgm:presLayoutVars>
          <dgm:bulletEnabled val="1"/>
        </dgm:presLayoutVars>
      </dgm:prSet>
      <dgm:spPr/>
    </dgm:pt>
  </dgm:ptLst>
  <dgm:cxnLst>
    <dgm:cxn modelId="{52C2D800-94E2-4B6B-B98F-122B06D5AEE1}" type="presOf" srcId="{DD210DC6-5AAF-4D8B-A53F-650161E89179}" destId="{733EB5F6-8F8F-4265-A02B-27BE4973F027}" srcOrd="0" destOrd="0" presId="urn:microsoft.com/office/officeart/2005/8/layout/hierarchy3"/>
    <dgm:cxn modelId="{BDD9ED16-A41A-451A-A68F-4F5F5A62A33C}" type="presOf" srcId="{B9EAE7B3-D9BE-4170-8AC6-817064733B85}" destId="{D60895D6-C2C7-472E-85D9-A2244E04B109}" srcOrd="0" destOrd="0" presId="urn:microsoft.com/office/officeart/2005/8/layout/hierarchy3"/>
    <dgm:cxn modelId="{B56CFC19-82AB-44C9-994F-6A1C64DE3CBD}" type="presOf" srcId="{960EA5DC-D791-4066-9FBC-DC8B1D23854D}" destId="{0E2317E0-E37B-4F56-AB51-9C3ED6C75734}" srcOrd="0" destOrd="0" presId="urn:microsoft.com/office/officeart/2005/8/layout/hierarchy3"/>
    <dgm:cxn modelId="{535C3161-1803-4DBC-BC1B-D75833513A91}" srcId="{6D0148CC-DE83-49D0-A86C-D10357A3CD18}" destId="{508A67AA-9055-4628-AC50-907A90980963}" srcOrd="2" destOrd="0" parTransId="{960EA5DC-D791-4066-9FBC-DC8B1D23854D}" sibTransId="{45A1A421-55A7-4AF2-A2B7-07A29B58B66F}"/>
    <dgm:cxn modelId="{A9924679-C481-4512-9CF8-06D2E10406FE}" type="presOf" srcId="{508A67AA-9055-4628-AC50-907A90980963}" destId="{DDD0F5B8-6230-42E1-BCBD-01406354E1EB}" srcOrd="0" destOrd="0" presId="urn:microsoft.com/office/officeart/2005/8/layout/hierarchy3"/>
    <dgm:cxn modelId="{C68A377C-DD3D-4915-84A9-B594B350422D}" type="presOf" srcId="{6D0148CC-DE83-49D0-A86C-D10357A3CD18}" destId="{851CB45B-0BEF-4AB8-9F82-01550953F3F5}" srcOrd="0" destOrd="0" presId="urn:microsoft.com/office/officeart/2005/8/layout/hierarchy3"/>
    <dgm:cxn modelId="{531E0D87-96F5-48AB-9331-58D838512938}" srcId="{6D0148CC-DE83-49D0-A86C-D10357A3CD18}" destId="{8B4FF5AF-6E8B-431B-8D4E-6337C04C8D79}" srcOrd="0" destOrd="0" parTransId="{F8388EAA-68D8-4178-90E6-38AA42B8B3DB}" sibTransId="{02CFE2BF-E2D7-490B-AB6F-EC8F3FD1EE57}"/>
    <dgm:cxn modelId="{A852AE8A-84FA-46C2-982E-2D19B98B7BC6}" srcId="{DD210DC6-5AAF-4D8B-A53F-650161E89179}" destId="{6D0148CC-DE83-49D0-A86C-D10357A3CD18}" srcOrd="0" destOrd="0" parTransId="{A6F5C90E-485B-496F-B284-4C24E36EFC9D}" sibTransId="{A2AA04B3-9DC5-42D5-98A5-6891B8DEB7A6}"/>
    <dgm:cxn modelId="{00585FD6-FA26-47A3-902D-638D1E3F9D41}" type="presOf" srcId="{6D0148CC-DE83-49D0-A86C-D10357A3CD18}" destId="{871E2237-2CC2-4093-971B-2AB5E7352D9C}" srcOrd="1" destOrd="0" presId="urn:microsoft.com/office/officeart/2005/8/layout/hierarchy3"/>
    <dgm:cxn modelId="{A8E902D7-3D11-4F25-B700-06901F21BB4D}" srcId="{6D0148CC-DE83-49D0-A86C-D10357A3CD18}" destId="{B5FAB90D-C1CA-43EE-BB21-56D0B0D4B32B}" srcOrd="1" destOrd="0" parTransId="{B9EAE7B3-D9BE-4170-8AC6-817064733B85}" sibTransId="{7C9089E5-A8F7-4611-9096-453037DC94C8}"/>
    <dgm:cxn modelId="{F572A2EE-0F34-4BF9-8D5F-4C6D5BEBFA22}" type="presOf" srcId="{F8388EAA-68D8-4178-90E6-38AA42B8B3DB}" destId="{55EAC47F-3F63-4C46-86DB-470701B72C64}" srcOrd="0" destOrd="0" presId="urn:microsoft.com/office/officeart/2005/8/layout/hierarchy3"/>
    <dgm:cxn modelId="{B1FE33F9-2698-43C8-ABDB-000300CC14AD}" type="presOf" srcId="{8B4FF5AF-6E8B-431B-8D4E-6337C04C8D79}" destId="{0E66C603-720B-4861-8AF8-93010DF44FCA}" srcOrd="0" destOrd="0" presId="urn:microsoft.com/office/officeart/2005/8/layout/hierarchy3"/>
    <dgm:cxn modelId="{4E4948F9-CF7E-4ADB-8B6C-695EBD04272C}" type="presOf" srcId="{B5FAB90D-C1CA-43EE-BB21-56D0B0D4B32B}" destId="{F06994A8-BE84-4042-AE94-5CA77C5B4E41}" srcOrd="0" destOrd="0" presId="urn:microsoft.com/office/officeart/2005/8/layout/hierarchy3"/>
    <dgm:cxn modelId="{BCCCC709-6FA0-4052-BABE-E4D3E7EC496F}" type="presParOf" srcId="{733EB5F6-8F8F-4265-A02B-27BE4973F027}" destId="{674ADF9E-14B0-48C3-93E5-52234E3D96C8}" srcOrd="0" destOrd="0" presId="urn:microsoft.com/office/officeart/2005/8/layout/hierarchy3"/>
    <dgm:cxn modelId="{F751B5F1-0267-48EA-A839-C1BC33B580F9}" type="presParOf" srcId="{674ADF9E-14B0-48C3-93E5-52234E3D96C8}" destId="{32BB7220-3A30-4513-BFA4-C5ECFE8F834A}" srcOrd="0" destOrd="0" presId="urn:microsoft.com/office/officeart/2005/8/layout/hierarchy3"/>
    <dgm:cxn modelId="{96F78CCA-27CD-45E0-9047-8C50747F76E4}" type="presParOf" srcId="{32BB7220-3A30-4513-BFA4-C5ECFE8F834A}" destId="{851CB45B-0BEF-4AB8-9F82-01550953F3F5}" srcOrd="0" destOrd="0" presId="urn:microsoft.com/office/officeart/2005/8/layout/hierarchy3"/>
    <dgm:cxn modelId="{8C18ABE7-1369-4F1E-BBA1-7871827C99C3}" type="presParOf" srcId="{32BB7220-3A30-4513-BFA4-C5ECFE8F834A}" destId="{871E2237-2CC2-4093-971B-2AB5E7352D9C}" srcOrd="1" destOrd="0" presId="urn:microsoft.com/office/officeart/2005/8/layout/hierarchy3"/>
    <dgm:cxn modelId="{205EB154-86AC-4C40-9AF4-9B9ADE780BFC}" type="presParOf" srcId="{674ADF9E-14B0-48C3-93E5-52234E3D96C8}" destId="{1DF41946-AFE7-4C04-918D-A9395C2A584A}" srcOrd="1" destOrd="0" presId="urn:microsoft.com/office/officeart/2005/8/layout/hierarchy3"/>
    <dgm:cxn modelId="{7969B4D0-9E88-4689-8D49-6541EE729BA0}" type="presParOf" srcId="{1DF41946-AFE7-4C04-918D-A9395C2A584A}" destId="{55EAC47F-3F63-4C46-86DB-470701B72C64}" srcOrd="0" destOrd="0" presId="urn:microsoft.com/office/officeart/2005/8/layout/hierarchy3"/>
    <dgm:cxn modelId="{9A6F8099-40CB-4A60-AC1B-06D1A32825E9}" type="presParOf" srcId="{1DF41946-AFE7-4C04-918D-A9395C2A584A}" destId="{0E66C603-720B-4861-8AF8-93010DF44FCA}" srcOrd="1" destOrd="0" presId="urn:microsoft.com/office/officeart/2005/8/layout/hierarchy3"/>
    <dgm:cxn modelId="{13541C12-40FF-4555-8103-242ED80E8228}" type="presParOf" srcId="{1DF41946-AFE7-4C04-918D-A9395C2A584A}" destId="{D60895D6-C2C7-472E-85D9-A2244E04B109}" srcOrd="2" destOrd="0" presId="urn:microsoft.com/office/officeart/2005/8/layout/hierarchy3"/>
    <dgm:cxn modelId="{EAD68A1A-325B-4DD1-8D81-FA351CB6D92D}" type="presParOf" srcId="{1DF41946-AFE7-4C04-918D-A9395C2A584A}" destId="{F06994A8-BE84-4042-AE94-5CA77C5B4E41}" srcOrd="3" destOrd="0" presId="urn:microsoft.com/office/officeart/2005/8/layout/hierarchy3"/>
    <dgm:cxn modelId="{1B4E15EB-72B9-4F36-8DED-9E2BAB119393}" type="presParOf" srcId="{1DF41946-AFE7-4C04-918D-A9395C2A584A}" destId="{0E2317E0-E37B-4F56-AB51-9C3ED6C75734}" srcOrd="4" destOrd="0" presId="urn:microsoft.com/office/officeart/2005/8/layout/hierarchy3"/>
    <dgm:cxn modelId="{C436E9DB-5D7F-42D3-B243-F2483D59A39B}" type="presParOf" srcId="{1DF41946-AFE7-4C04-918D-A9395C2A584A}" destId="{DDD0F5B8-6230-42E1-BCBD-01406354E1EB}" srcOrd="5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D210DC6-5AAF-4D8B-A53F-650161E89179}" type="doc">
      <dgm:prSet loTypeId="urn:microsoft.com/office/officeart/2005/8/layout/hierarchy3" loCatId="hierarchy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MY"/>
        </a:p>
      </dgm:t>
    </dgm:pt>
    <dgm:pt modelId="{F8F673C6-7830-4FB7-B820-B18931DCFCED}">
      <dgm:prSet/>
      <dgm:spPr/>
      <dgm:t>
        <a:bodyPr/>
        <a:lstStyle/>
        <a:p>
          <a:r>
            <a:rPr lang="en-US" altLang="en-US" b="1" dirty="0"/>
            <a:t>Unsupervised</a:t>
          </a:r>
        </a:p>
      </dgm:t>
    </dgm:pt>
    <dgm:pt modelId="{C2A0D5C3-DF6F-4BE2-85C3-F6888F05A2F0}" type="parTrans" cxnId="{D20BA80D-715D-453D-A4CF-250DB91119C3}">
      <dgm:prSet/>
      <dgm:spPr/>
      <dgm:t>
        <a:bodyPr/>
        <a:lstStyle/>
        <a:p>
          <a:endParaRPr lang="en-MY"/>
        </a:p>
      </dgm:t>
    </dgm:pt>
    <dgm:pt modelId="{FE67AC8B-8E87-4B45-9472-B4805E407E99}" type="sibTrans" cxnId="{D20BA80D-715D-453D-A4CF-250DB91119C3}">
      <dgm:prSet/>
      <dgm:spPr/>
      <dgm:t>
        <a:bodyPr/>
        <a:lstStyle/>
        <a:p>
          <a:endParaRPr lang="en-MY"/>
        </a:p>
      </dgm:t>
    </dgm:pt>
    <dgm:pt modelId="{EEE7FC55-D063-47E5-AC1F-1F42F6561B54}">
      <dgm:prSet/>
      <dgm:spPr/>
      <dgm:t>
        <a:bodyPr/>
        <a:lstStyle/>
        <a:p>
          <a:r>
            <a:rPr lang="en-US" altLang="en-US" dirty="0"/>
            <a:t>Clustering </a:t>
          </a:r>
        </a:p>
      </dgm:t>
    </dgm:pt>
    <dgm:pt modelId="{AB80F807-8E79-4D92-9B54-E637358AB6CA}" type="parTrans" cxnId="{9E8E283B-7671-4759-9A92-796EFF2975F6}">
      <dgm:prSet/>
      <dgm:spPr/>
      <dgm:t>
        <a:bodyPr/>
        <a:lstStyle/>
        <a:p>
          <a:endParaRPr lang="en-MY"/>
        </a:p>
      </dgm:t>
    </dgm:pt>
    <dgm:pt modelId="{BD49635F-6FCD-411B-84D7-E1DA38D86FAD}" type="sibTrans" cxnId="{9E8E283B-7671-4759-9A92-796EFF2975F6}">
      <dgm:prSet/>
      <dgm:spPr/>
      <dgm:t>
        <a:bodyPr/>
        <a:lstStyle/>
        <a:p>
          <a:endParaRPr lang="en-MY"/>
        </a:p>
      </dgm:t>
    </dgm:pt>
    <dgm:pt modelId="{3C45D17D-2591-4031-A7D9-6706C528BF54}">
      <dgm:prSet/>
      <dgm:spPr/>
      <dgm:t>
        <a:bodyPr/>
        <a:lstStyle/>
        <a:p>
          <a:r>
            <a:rPr lang="en-US" altLang="en-US" dirty="0"/>
            <a:t>Association Rule Discovery </a:t>
          </a:r>
        </a:p>
      </dgm:t>
    </dgm:pt>
    <dgm:pt modelId="{2AD2815C-0132-4DF9-94EB-63A83C8F369D}" type="parTrans" cxnId="{162D1755-9892-4ED2-BBA3-9F23653F2F51}">
      <dgm:prSet/>
      <dgm:spPr/>
      <dgm:t>
        <a:bodyPr/>
        <a:lstStyle/>
        <a:p>
          <a:endParaRPr lang="en-MY"/>
        </a:p>
      </dgm:t>
    </dgm:pt>
    <dgm:pt modelId="{DCBFA6A4-64B5-4F47-8581-DBFBD25D90BE}" type="sibTrans" cxnId="{162D1755-9892-4ED2-BBA3-9F23653F2F51}">
      <dgm:prSet/>
      <dgm:spPr/>
      <dgm:t>
        <a:bodyPr/>
        <a:lstStyle/>
        <a:p>
          <a:endParaRPr lang="en-MY"/>
        </a:p>
      </dgm:t>
    </dgm:pt>
    <dgm:pt modelId="{721FEF19-D0F0-4DB0-B8C3-6DA75FC12DAC}">
      <dgm:prSet/>
      <dgm:spPr/>
      <dgm:t>
        <a:bodyPr/>
        <a:lstStyle/>
        <a:p>
          <a:r>
            <a:rPr lang="en-US" altLang="en-US" dirty="0"/>
            <a:t>Sequential Pattern Discovery </a:t>
          </a:r>
        </a:p>
      </dgm:t>
    </dgm:pt>
    <dgm:pt modelId="{1496317A-CD06-4D72-A571-588E6094AB4A}" type="parTrans" cxnId="{F92AC930-9F41-4236-A342-FE2F74E2781E}">
      <dgm:prSet/>
      <dgm:spPr/>
      <dgm:t>
        <a:bodyPr/>
        <a:lstStyle/>
        <a:p>
          <a:endParaRPr lang="en-MY"/>
        </a:p>
      </dgm:t>
    </dgm:pt>
    <dgm:pt modelId="{AF72DF73-8749-43C4-AE82-393C48B4F8EE}" type="sibTrans" cxnId="{F92AC930-9F41-4236-A342-FE2F74E2781E}">
      <dgm:prSet/>
      <dgm:spPr/>
      <dgm:t>
        <a:bodyPr/>
        <a:lstStyle/>
        <a:p>
          <a:endParaRPr lang="en-MY"/>
        </a:p>
      </dgm:t>
    </dgm:pt>
    <dgm:pt modelId="{E91C40BF-4215-47A1-83E8-1BC29C3C8435}">
      <dgm:prSet/>
      <dgm:spPr/>
      <dgm:t>
        <a:bodyPr/>
        <a:lstStyle/>
        <a:p>
          <a:r>
            <a:rPr lang="en-US" altLang="en-US" dirty="0"/>
            <a:t>Anomaly Detection</a:t>
          </a:r>
        </a:p>
      </dgm:t>
    </dgm:pt>
    <dgm:pt modelId="{9A7781E0-5F2D-4BB8-8B2C-120B668FB367}" type="parTrans" cxnId="{089006AF-25A6-48A6-A893-22E417FAD683}">
      <dgm:prSet/>
      <dgm:spPr/>
      <dgm:t>
        <a:bodyPr/>
        <a:lstStyle/>
        <a:p>
          <a:endParaRPr lang="en-US"/>
        </a:p>
      </dgm:t>
    </dgm:pt>
    <dgm:pt modelId="{46D0E3F5-513F-48D3-89C6-1D841F8C397F}" type="sibTrans" cxnId="{089006AF-25A6-48A6-A893-22E417FAD683}">
      <dgm:prSet/>
      <dgm:spPr/>
      <dgm:t>
        <a:bodyPr/>
        <a:lstStyle/>
        <a:p>
          <a:endParaRPr lang="en-US"/>
        </a:p>
      </dgm:t>
    </dgm:pt>
    <dgm:pt modelId="{733EB5F6-8F8F-4265-A02B-27BE4973F027}" type="pres">
      <dgm:prSet presAssocID="{DD210DC6-5AAF-4D8B-A53F-650161E89179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90AF121F-4FCC-4F53-BDBF-D1FDD69664D4}" type="pres">
      <dgm:prSet presAssocID="{F8F673C6-7830-4FB7-B820-B18931DCFCED}" presName="root" presStyleCnt="0"/>
      <dgm:spPr/>
    </dgm:pt>
    <dgm:pt modelId="{2FFD7EF6-DA47-4B3C-8D68-DE18F16B6A7B}" type="pres">
      <dgm:prSet presAssocID="{F8F673C6-7830-4FB7-B820-B18931DCFCED}" presName="rootComposite" presStyleCnt="0"/>
      <dgm:spPr/>
    </dgm:pt>
    <dgm:pt modelId="{DBCC344C-B817-4D7C-8C78-A6C53B482C64}" type="pres">
      <dgm:prSet presAssocID="{F8F673C6-7830-4FB7-B820-B18931DCFCED}" presName="rootText" presStyleLbl="node1" presStyleIdx="0" presStyleCnt="1"/>
      <dgm:spPr/>
    </dgm:pt>
    <dgm:pt modelId="{38BA11C6-856A-419C-B9AE-E7AF2C171CF9}" type="pres">
      <dgm:prSet presAssocID="{F8F673C6-7830-4FB7-B820-B18931DCFCED}" presName="rootConnector" presStyleLbl="node1" presStyleIdx="0" presStyleCnt="1"/>
      <dgm:spPr/>
    </dgm:pt>
    <dgm:pt modelId="{F36474F5-60D4-48DE-B5E6-17FFE197AE67}" type="pres">
      <dgm:prSet presAssocID="{F8F673C6-7830-4FB7-B820-B18931DCFCED}" presName="childShape" presStyleCnt="0"/>
      <dgm:spPr/>
    </dgm:pt>
    <dgm:pt modelId="{5B7069EC-2206-47D8-BE24-AC1C9F292B3D}" type="pres">
      <dgm:prSet presAssocID="{AB80F807-8E79-4D92-9B54-E637358AB6CA}" presName="Name13" presStyleLbl="parChTrans1D2" presStyleIdx="0" presStyleCnt="4"/>
      <dgm:spPr/>
    </dgm:pt>
    <dgm:pt modelId="{0645F31A-BCC5-44D5-9102-01F803C1C72F}" type="pres">
      <dgm:prSet presAssocID="{EEE7FC55-D063-47E5-AC1F-1F42F6561B54}" presName="childText" presStyleLbl="bgAcc1" presStyleIdx="0" presStyleCnt="4">
        <dgm:presLayoutVars>
          <dgm:bulletEnabled val="1"/>
        </dgm:presLayoutVars>
      </dgm:prSet>
      <dgm:spPr/>
    </dgm:pt>
    <dgm:pt modelId="{AB23E7BC-80AD-422C-8888-E83D72799E96}" type="pres">
      <dgm:prSet presAssocID="{2AD2815C-0132-4DF9-94EB-63A83C8F369D}" presName="Name13" presStyleLbl="parChTrans1D2" presStyleIdx="1" presStyleCnt="4"/>
      <dgm:spPr/>
    </dgm:pt>
    <dgm:pt modelId="{20E7DA68-DB45-4C73-B784-BC307E9B77A7}" type="pres">
      <dgm:prSet presAssocID="{3C45D17D-2591-4031-A7D9-6706C528BF54}" presName="childText" presStyleLbl="bgAcc1" presStyleIdx="1" presStyleCnt="4">
        <dgm:presLayoutVars>
          <dgm:bulletEnabled val="1"/>
        </dgm:presLayoutVars>
      </dgm:prSet>
      <dgm:spPr/>
    </dgm:pt>
    <dgm:pt modelId="{D72AEF4A-3A56-46C8-99BB-2BC569DF115A}" type="pres">
      <dgm:prSet presAssocID="{1496317A-CD06-4D72-A571-588E6094AB4A}" presName="Name13" presStyleLbl="parChTrans1D2" presStyleIdx="2" presStyleCnt="4"/>
      <dgm:spPr/>
    </dgm:pt>
    <dgm:pt modelId="{19916D4E-0F47-44D5-BAF0-32786F2E95A9}" type="pres">
      <dgm:prSet presAssocID="{721FEF19-D0F0-4DB0-B8C3-6DA75FC12DAC}" presName="childText" presStyleLbl="bgAcc1" presStyleIdx="2" presStyleCnt="4">
        <dgm:presLayoutVars>
          <dgm:bulletEnabled val="1"/>
        </dgm:presLayoutVars>
      </dgm:prSet>
      <dgm:spPr/>
    </dgm:pt>
    <dgm:pt modelId="{B4078A5F-414A-45C0-B3ED-5ED86B7217F8}" type="pres">
      <dgm:prSet presAssocID="{9A7781E0-5F2D-4BB8-8B2C-120B668FB367}" presName="Name13" presStyleLbl="parChTrans1D2" presStyleIdx="3" presStyleCnt="4"/>
      <dgm:spPr/>
    </dgm:pt>
    <dgm:pt modelId="{65C713AE-059B-4D00-B7A4-D65F485EC5B4}" type="pres">
      <dgm:prSet presAssocID="{E91C40BF-4215-47A1-83E8-1BC29C3C8435}" presName="childText" presStyleLbl="bgAcc1" presStyleIdx="3" presStyleCnt="4">
        <dgm:presLayoutVars>
          <dgm:bulletEnabled val="1"/>
        </dgm:presLayoutVars>
      </dgm:prSet>
      <dgm:spPr/>
    </dgm:pt>
  </dgm:ptLst>
  <dgm:cxnLst>
    <dgm:cxn modelId="{293C9C0D-74B8-4A55-A12F-132C08419C04}" type="presOf" srcId="{EEE7FC55-D063-47E5-AC1F-1F42F6561B54}" destId="{0645F31A-BCC5-44D5-9102-01F803C1C72F}" srcOrd="0" destOrd="0" presId="urn:microsoft.com/office/officeart/2005/8/layout/hierarchy3"/>
    <dgm:cxn modelId="{D20BA80D-715D-453D-A4CF-250DB91119C3}" srcId="{DD210DC6-5AAF-4D8B-A53F-650161E89179}" destId="{F8F673C6-7830-4FB7-B820-B18931DCFCED}" srcOrd="0" destOrd="0" parTransId="{C2A0D5C3-DF6F-4BE2-85C3-F6888F05A2F0}" sibTransId="{FE67AC8B-8E87-4B45-9472-B4805E407E99}"/>
    <dgm:cxn modelId="{7283481D-F80E-450E-AF1A-5A7E22DB68EA}" type="presOf" srcId="{F8F673C6-7830-4FB7-B820-B18931DCFCED}" destId="{38BA11C6-856A-419C-B9AE-E7AF2C171CF9}" srcOrd="1" destOrd="0" presId="urn:microsoft.com/office/officeart/2005/8/layout/hierarchy3"/>
    <dgm:cxn modelId="{00062624-DC39-422A-85A2-64B46C3EC34E}" type="presOf" srcId="{F8F673C6-7830-4FB7-B820-B18931DCFCED}" destId="{DBCC344C-B817-4D7C-8C78-A6C53B482C64}" srcOrd="0" destOrd="0" presId="urn:microsoft.com/office/officeart/2005/8/layout/hierarchy3"/>
    <dgm:cxn modelId="{A124C030-3688-4F44-BDB8-FFF246C16CA6}" type="presOf" srcId="{DD210DC6-5AAF-4D8B-A53F-650161E89179}" destId="{733EB5F6-8F8F-4265-A02B-27BE4973F027}" srcOrd="0" destOrd="0" presId="urn:microsoft.com/office/officeart/2005/8/layout/hierarchy3"/>
    <dgm:cxn modelId="{F92AC930-9F41-4236-A342-FE2F74E2781E}" srcId="{F8F673C6-7830-4FB7-B820-B18931DCFCED}" destId="{721FEF19-D0F0-4DB0-B8C3-6DA75FC12DAC}" srcOrd="2" destOrd="0" parTransId="{1496317A-CD06-4D72-A571-588E6094AB4A}" sibTransId="{AF72DF73-8749-43C4-AE82-393C48B4F8EE}"/>
    <dgm:cxn modelId="{9E8E283B-7671-4759-9A92-796EFF2975F6}" srcId="{F8F673C6-7830-4FB7-B820-B18931DCFCED}" destId="{EEE7FC55-D063-47E5-AC1F-1F42F6561B54}" srcOrd="0" destOrd="0" parTransId="{AB80F807-8E79-4D92-9B54-E637358AB6CA}" sibTransId="{BD49635F-6FCD-411B-84D7-E1DA38D86FAD}"/>
    <dgm:cxn modelId="{7BCED06A-8FC1-4B86-A689-44CDD9AE2AE7}" type="presOf" srcId="{AB80F807-8E79-4D92-9B54-E637358AB6CA}" destId="{5B7069EC-2206-47D8-BE24-AC1C9F292B3D}" srcOrd="0" destOrd="0" presId="urn:microsoft.com/office/officeart/2005/8/layout/hierarchy3"/>
    <dgm:cxn modelId="{E6661A51-E2B9-43F7-852F-E2D6963115C2}" type="presOf" srcId="{3C45D17D-2591-4031-A7D9-6706C528BF54}" destId="{20E7DA68-DB45-4C73-B784-BC307E9B77A7}" srcOrd="0" destOrd="0" presId="urn:microsoft.com/office/officeart/2005/8/layout/hierarchy3"/>
    <dgm:cxn modelId="{162D1755-9892-4ED2-BBA3-9F23653F2F51}" srcId="{F8F673C6-7830-4FB7-B820-B18931DCFCED}" destId="{3C45D17D-2591-4031-A7D9-6706C528BF54}" srcOrd="1" destOrd="0" parTransId="{2AD2815C-0132-4DF9-94EB-63A83C8F369D}" sibTransId="{DCBFA6A4-64B5-4F47-8581-DBFBD25D90BE}"/>
    <dgm:cxn modelId="{77823D80-DE09-4F89-B9FE-7C3EBA49496D}" type="presOf" srcId="{721FEF19-D0F0-4DB0-B8C3-6DA75FC12DAC}" destId="{19916D4E-0F47-44D5-BAF0-32786F2E95A9}" srcOrd="0" destOrd="0" presId="urn:microsoft.com/office/officeart/2005/8/layout/hierarchy3"/>
    <dgm:cxn modelId="{B6BA1BAC-6828-45AB-8194-6C5DE9E88A6C}" type="presOf" srcId="{9A7781E0-5F2D-4BB8-8B2C-120B668FB367}" destId="{B4078A5F-414A-45C0-B3ED-5ED86B7217F8}" srcOrd="0" destOrd="0" presId="urn:microsoft.com/office/officeart/2005/8/layout/hierarchy3"/>
    <dgm:cxn modelId="{089006AF-25A6-48A6-A893-22E417FAD683}" srcId="{F8F673C6-7830-4FB7-B820-B18931DCFCED}" destId="{E91C40BF-4215-47A1-83E8-1BC29C3C8435}" srcOrd="3" destOrd="0" parTransId="{9A7781E0-5F2D-4BB8-8B2C-120B668FB367}" sibTransId="{46D0E3F5-513F-48D3-89C6-1D841F8C397F}"/>
    <dgm:cxn modelId="{3B4FD5C1-DBA4-48B5-8974-9304AA3D96FB}" type="presOf" srcId="{2AD2815C-0132-4DF9-94EB-63A83C8F369D}" destId="{AB23E7BC-80AD-422C-8888-E83D72799E96}" srcOrd="0" destOrd="0" presId="urn:microsoft.com/office/officeart/2005/8/layout/hierarchy3"/>
    <dgm:cxn modelId="{20F6CCD3-A781-42FF-8CF8-31C880F6198C}" type="presOf" srcId="{1496317A-CD06-4D72-A571-588E6094AB4A}" destId="{D72AEF4A-3A56-46C8-99BB-2BC569DF115A}" srcOrd="0" destOrd="0" presId="urn:microsoft.com/office/officeart/2005/8/layout/hierarchy3"/>
    <dgm:cxn modelId="{3EFFB0D4-1B43-4D7C-97A7-822BF9FE2BB2}" type="presOf" srcId="{E91C40BF-4215-47A1-83E8-1BC29C3C8435}" destId="{65C713AE-059B-4D00-B7A4-D65F485EC5B4}" srcOrd="0" destOrd="0" presId="urn:microsoft.com/office/officeart/2005/8/layout/hierarchy3"/>
    <dgm:cxn modelId="{D613FC90-2073-45AC-92B0-DD2C03C824A4}" type="presParOf" srcId="{733EB5F6-8F8F-4265-A02B-27BE4973F027}" destId="{90AF121F-4FCC-4F53-BDBF-D1FDD69664D4}" srcOrd="0" destOrd="0" presId="urn:microsoft.com/office/officeart/2005/8/layout/hierarchy3"/>
    <dgm:cxn modelId="{62EEB27A-96FF-4320-833F-B0E5910E18CF}" type="presParOf" srcId="{90AF121F-4FCC-4F53-BDBF-D1FDD69664D4}" destId="{2FFD7EF6-DA47-4B3C-8D68-DE18F16B6A7B}" srcOrd="0" destOrd="0" presId="urn:microsoft.com/office/officeart/2005/8/layout/hierarchy3"/>
    <dgm:cxn modelId="{6E667121-58C5-420B-82F4-1DA457EAE767}" type="presParOf" srcId="{2FFD7EF6-DA47-4B3C-8D68-DE18F16B6A7B}" destId="{DBCC344C-B817-4D7C-8C78-A6C53B482C64}" srcOrd="0" destOrd="0" presId="urn:microsoft.com/office/officeart/2005/8/layout/hierarchy3"/>
    <dgm:cxn modelId="{C1C238D8-AFD1-4D0C-9D18-7FEF8941B446}" type="presParOf" srcId="{2FFD7EF6-DA47-4B3C-8D68-DE18F16B6A7B}" destId="{38BA11C6-856A-419C-B9AE-E7AF2C171CF9}" srcOrd="1" destOrd="0" presId="urn:microsoft.com/office/officeart/2005/8/layout/hierarchy3"/>
    <dgm:cxn modelId="{CA7E87A2-560B-4A2A-82BE-9487553DD688}" type="presParOf" srcId="{90AF121F-4FCC-4F53-BDBF-D1FDD69664D4}" destId="{F36474F5-60D4-48DE-B5E6-17FFE197AE67}" srcOrd="1" destOrd="0" presId="urn:microsoft.com/office/officeart/2005/8/layout/hierarchy3"/>
    <dgm:cxn modelId="{5129E37E-DF10-4505-AC45-F33FA4BE6669}" type="presParOf" srcId="{F36474F5-60D4-48DE-B5E6-17FFE197AE67}" destId="{5B7069EC-2206-47D8-BE24-AC1C9F292B3D}" srcOrd="0" destOrd="0" presId="urn:microsoft.com/office/officeart/2005/8/layout/hierarchy3"/>
    <dgm:cxn modelId="{48948739-5A60-4DF0-BAB1-5C5C567F6891}" type="presParOf" srcId="{F36474F5-60D4-48DE-B5E6-17FFE197AE67}" destId="{0645F31A-BCC5-44D5-9102-01F803C1C72F}" srcOrd="1" destOrd="0" presId="urn:microsoft.com/office/officeart/2005/8/layout/hierarchy3"/>
    <dgm:cxn modelId="{A810C0CC-1E91-42F4-B5E3-5099ACD317F6}" type="presParOf" srcId="{F36474F5-60D4-48DE-B5E6-17FFE197AE67}" destId="{AB23E7BC-80AD-422C-8888-E83D72799E96}" srcOrd="2" destOrd="0" presId="urn:microsoft.com/office/officeart/2005/8/layout/hierarchy3"/>
    <dgm:cxn modelId="{B48891A9-1342-4C9A-B8B2-3F0A77CC3843}" type="presParOf" srcId="{F36474F5-60D4-48DE-B5E6-17FFE197AE67}" destId="{20E7DA68-DB45-4C73-B784-BC307E9B77A7}" srcOrd="3" destOrd="0" presId="urn:microsoft.com/office/officeart/2005/8/layout/hierarchy3"/>
    <dgm:cxn modelId="{733E5737-C68E-47AF-8A97-D9EED58870A7}" type="presParOf" srcId="{F36474F5-60D4-48DE-B5E6-17FFE197AE67}" destId="{D72AEF4A-3A56-46C8-99BB-2BC569DF115A}" srcOrd="4" destOrd="0" presId="urn:microsoft.com/office/officeart/2005/8/layout/hierarchy3"/>
    <dgm:cxn modelId="{2F9D10FE-F7D3-442D-8BF0-E836E5C258C8}" type="presParOf" srcId="{F36474F5-60D4-48DE-B5E6-17FFE197AE67}" destId="{19916D4E-0F47-44D5-BAF0-32786F2E95A9}" srcOrd="5" destOrd="0" presId="urn:microsoft.com/office/officeart/2005/8/layout/hierarchy3"/>
    <dgm:cxn modelId="{B63DBDC1-E75F-491E-8C75-1DDA39B8BC9F}" type="presParOf" srcId="{F36474F5-60D4-48DE-B5E6-17FFE197AE67}" destId="{B4078A5F-414A-45C0-B3ED-5ED86B7217F8}" srcOrd="6" destOrd="0" presId="urn:microsoft.com/office/officeart/2005/8/layout/hierarchy3"/>
    <dgm:cxn modelId="{684413EB-03F1-476A-BBD0-AD0CE022EF8C}" type="presParOf" srcId="{F36474F5-60D4-48DE-B5E6-17FFE197AE67}" destId="{65C713AE-059B-4D00-B7A4-D65F485EC5B4}" srcOrd="7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1CB45B-0BEF-4AB8-9F82-01550953F3F5}">
      <dsp:nvSpPr>
        <dsp:cNvPr id="0" name=""/>
        <dsp:cNvSpPr/>
      </dsp:nvSpPr>
      <dsp:spPr>
        <a:xfrm>
          <a:off x="1078259" y="1239"/>
          <a:ext cx="1667335" cy="833667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2000" b="1" kern="1200" dirty="0"/>
            <a:t>Supervised</a:t>
          </a:r>
          <a:endParaRPr lang="en-MY" sz="2000" b="1" kern="1200" dirty="0"/>
        </a:p>
      </dsp:txBody>
      <dsp:txXfrm>
        <a:off x="1102676" y="25656"/>
        <a:ext cx="1618501" cy="784833"/>
      </dsp:txXfrm>
    </dsp:sp>
    <dsp:sp modelId="{55EAC47F-3F63-4C46-86DB-470701B72C64}">
      <dsp:nvSpPr>
        <dsp:cNvPr id="0" name=""/>
        <dsp:cNvSpPr/>
      </dsp:nvSpPr>
      <dsp:spPr>
        <a:xfrm>
          <a:off x="1244993" y="834907"/>
          <a:ext cx="166733" cy="62525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25250"/>
              </a:lnTo>
              <a:lnTo>
                <a:pt x="166733" y="625250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E66C603-720B-4861-8AF8-93010DF44FCA}">
      <dsp:nvSpPr>
        <dsp:cNvPr id="0" name=""/>
        <dsp:cNvSpPr/>
      </dsp:nvSpPr>
      <dsp:spPr>
        <a:xfrm>
          <a:off x="1411726" y="1043323"/>
          <a:ext cx="1333868" cy="833667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1600" kern="1200" dirty="0"/>
            <a:t>Classification</a:t>
          </a:r>
        </a:p>
      </dsp:txBody>
      <dsp:txXfrm>
        <a:off x="1436143" y="1067740"/>
        <a:ext cx="1285034" cy="784833"/>
      </dsp:txXfrm>
    </dsp:sp>
    <dsp:sp modelId="{D60895D6-C2C7-472E-85D9-A2244E04B109}">
      <dsp:nvSpPr>
        <dsp:cNvPr id="0" name=""/>
        <dsp:cNvSpPr/>
      </dsp:nvSpPr>
      <dsp:spPr>
        <a:xfrm>
          <a:off x="1244993" y="834907"/>
          <a:ext cx="166733" cy="16673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67335"/>
              </a:lnTo>
              <a:lnTo>
                <a:pt x="166733" y="1667335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06994A8-BE84-4042-AE94-5CA77C5B4E41}">
      <dsp:nvSpPr>
        <dsp:cNvPr id="0" name=""/>
        <dsp:cNvSpPr/>
      </dsp:nvSpPr>
      <dsp:spPr>
        <a:xfrm>
          <a:off x="1411726" y="2085408"/>
          <a:ext cx="1333868" cy="833667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1600" kern="1200" dirty="0"/>
            <a:t>Regression</a:t>
          </a:r>
        </a:p>
      </dsp:txBody>
      <dsp:txXfrm>
        <a:off x="1436143" y="2109825"/>
        <a:ext cx="1285034" cy="784833"/>
      </dsp:txXfrm>
    </dsp:sp>
    <dsp:sp modelId="{0E2317E0-E37B-4F56-AB51-9C3ED6C75734}">
      <dsp:nvSpPr>
        <dsp:cNvPr id="0" name=""/>
        <dsp:cNvSpPr/>
      </dsp:nvSpPr>
      <dsp:spPr>
        <a:xfrm>
          <a:off x="1244993" y="834907"/>
          <a:ext cx="166733" cy="270941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709419"/>
              </a:lnTo>
              <a:lnTo>
                <a:pt x="166733" y="2709419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DD0F5B8-6230-42E1-BCBD-01406354E1EB}">
      <dsp:nvSpPr>
        <dsp:cNvPr id="0" name=""/>
        <dsp:cNvSpPr/>
      </dsp:nvSpPr>
      <dsp:spPr>
        <a:xfrm>
          <a:off x="1411726" y="3127492"/>
          <a:ext cx="1333868" cy="833667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1600" kern="1200" dirty="0"/>
            <a:t>Anomaly Detection</a:t>
          </a:r>
        </a:p>
      </dsp:txBody>
      <dsp:txXfrm>
        <a:off x="1436143" y="3151909"/>
        <a:ext cx="1285034" cy="78483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BCC344C-B817-4D7C-8C78-A6C53B482C64}">
      <dsp:nvSpPr>
        <dsp:cNvPr id="0" name=""/>
        <dsp:cNvSpPr/>
      </dsp:nvSpPr>
      <dsp:spPr>
        <a:xfrm>
          <a:off x="1251901" y="1122"/>
          <a:ext cx="1320051" cy="660025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1600" b="1" kern="1200" dirty="0"/>
            <a:t>Unsupervised</a:t>
          </a:r>
        </a:p>
      </dsp:txBody>
      <dsp:txXfrm>
        <a:off x="1271232" y="20453"/>
        <a:ext cx="1281389" cy="621363"/>
      </dsp:txXfrm>
    </dsp:sp>
    <dsp:sp modelId="{5B7069EC-2206-47D8-BE24-AC1C9F292B3D}">
      <dsp:nvSpPr>
        <dsp:cNvPr id="0" name=""/>
        <dsp:cNvSpPr/>
      </dsp:nvSpPr>
      <dsp:spPr>
        <a:xfrm>
          <a:off x="1383906" y="661148"/>
          <a:ext cx="132005" cy="49501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95019"/>
              </a:lnTo>
              <a:lnTo>
                <a:pt x="132005" y="495019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645F31A-BCC5-44D5-9102-01F803C1C72F}">
      <dsp:nvSpPr>
        <dsp:cNvPr id="0" name=""/>
        <dsp:cNvSpPr/>
      </dsp:nvSpPr>
      <dsp:spPr>
        <a:xfrm>
          <a:off x="1515912" y="826154"/>
          <a:ext cx="1056041" cy="660025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" tIns="16510" rIns="24765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1300" kern="1200" dirty="0"/>
            <a:t>Clustering </a:t>
          </a:r>
        </a:p>
      </dsp:txBody>
      <dsp:txXfrm>
        <a:off x="1535243" y="845485"/>
        <a:ext cx="1017379" cy="621363"/>
      </dsp:txXfrm>
    </dsp:sp>
    <dsp:sp modelId="{AB23E7BC-80AD-422C-8888-E83D72799E96}">
      <dsp:nvSpPr>
        <dsp:cNvPr id="0" name=""/>
        <dsp:cNvSpPr/>
      </dsp:nvSpPr>
      <dsp:spPr>
        <a:xfrm>
          <a:off x="1383906" y="661148"/>
          <a:ext cx="132005" cy="132005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20051"/>
              </a:lnTo>
              <a:lnTo>
                <a:pt x="132005" y="1320051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0E7DA68-DB45-4C73-B784-BC307E9B77A7}">
      <dsp:nvSpPr>
        <dsp:cNvPr id="0" name=""/>
        <dsp:cNvSpPr/>
      </dsp:nvSpPr>
      <dsp:spPr>
        <a:xfrm>
          <a:off x="1515912" y="1651187"/>
          <a:ext cx="1056041" cy="660025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" tIns="16510" rIns="24765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1300" kern="1200" dirty="0"/>
            <a:t>Association Rule Discovery </a:t>
          </a:r>
        </a:p>
      </dsp:txBody>
      <dsp:txXfrm>
        <a:off x="1535243" y="1670518"/>
        <a:ext cx="1017379" cy="621363"/>
      </dsp:txXfrm>
    </dsp:sp>
    <dsp:sp modelId="{D72AEF4A-3A56-46C8-99BB-2BC569DF115A}">
      <dsp:nvSpPr>
        <dsp:cNvPr id="0" name=""/>
        <dsp:cNvSpPr/>
      </dsp:nvSpPr>
      <dsp:spPr>
        <a:xfrm>
          <a:off x="1383906" y="661148"/>
          <a:ext cx="132005" cy="214508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45083"/>
              </a:lnTo>
              <a:lnTo>
                <a:pt x="132005" y="2145083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9916D4E-0F47-44D5-BAF0-32786F2E95A9}">
      <dsp:nvSpPr>
        <dsp:cNvPr id="0" name=""/>
        <dsp:cNvSpPr/>
      </dsp:nvSpPr>
      <dsp:spPr>
        <a:xfrm>
          <a:off x="1515912" y="2476219"/>
          <a:ext cx="1056041" cy="660025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" tIns="16510" rIns="24765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1300" kern="1200" dirty="0"/>
            <a:t>Sequential Pattern Discovery </a:t>
          </a:r>
        </a:p>
      </dsp:txBody>
      <dsp:txXfrm>
        <a:off x="1535243" y="2495550"/>
        <a:ext cx="1017379" cy="621363"/>
      </dsp:txXfrm>
    </dsp:sp>
    <dsp:sp modelId="{B4078A5F-414A-45C0-B3ED-5ED86B7217F8}">
      <dsp:nvSpPr>
        <dsp:cNvPr id="0" name=""/>
        <dsp:cNvSpPr/>
      </dsp:nvSpPr>
      <dsp:spPr>
        <a:xfrm>
          <a:off x="1383906" y="661148"/>
          <a:ext cx="132005" cy="297011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970115"/>
              </a:lnTo>
              <a:lnTo>
                <a:pt x="132005" y="2970115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5C713AE-059B-4D00-B7A4-D65F485EC5B4}">
      <dsp:nvSpPr>
        <dsp:cNvPr id="0" name=""/>
        <dsp:cNvSpPr/>
      </dsp:nvSpPr>
      <dsp:spPr>
        <a:xfrm>
          <a:off x="1515912" y="3301251"/>
          <a:ext cx="1056041" cy="660025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" tIns="16510" rIns="24765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1300" kern="1200" dirty="0"/>
            <a:t>Anomaly Detection</a:t>
          </a:r>
        </a:p>
      </dsp:txBody>
      <dsp:txXfrm>
        <a:off x="1535243" y="3320582"/>
        <a:ext cx="1017379" cy="62136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>
            <a:extLst>
              <a:ext uri="{FF2B5EF4-FFF2-40B4-BE49-F238E27FC236}">
                <a16:creationId xmlns:a16="http://schemas.microsoft.com/office/drawing/2014/main" id="{4DAC38E3-5144-412F-83AC-38A5B9DE52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734" y="103053"/>
            <a:ext cx="7247466" cy="305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GB" altLang="en-US" sz="1400">
                <a:latin typeface="Calibri" panose="020F0502020204030204" pitchFamily="34" charset="0"/>
                <a:cs typeface="Calibri" panose="020F0502020204030204" pitchFamily="34" charset="0"/>
              </a:rPr>
              <a:t>Asia Pacific University of Technology and Innovation</a:t>
            </a:r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608D27AB-67B4-4693-A97B-2BDB09DB8D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3127" y="9192936"/>
            <a:ext cx="394340" cy="30521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defRPr/>
            </a:pPr>
            <a:fld id="{A20BED86-76BB-4410-9008-061BF87713AB}" type="slidenum">
              <a:rPr lang="en-GB" altLang="en-US" sz="1400" smtClean="0">
                <a:latin typeface="Calibri" panose="020F0502020204030204" pitchFamily="34" charset="0"/>
                <a:cs typeface="Calibri" panose="020F0502020204030204" pitchFamily="34" charset="0"/>
              </a:rPr>
              <a:pPr algn="r">
                <a:defRPr/>
              </a:pPr>
              <a:t>‹#›</a:t>
            </a:fld>
            <a:endParaRPr lang="en-GB" altLang="en-US" sz="14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6" name="Rectangle 4">
            <a:extLst>
              <a:ext uri="{FF2B5EF4-FFF2-40B4-BE49-F238E27FC236}">
                <a16:creationId xmlns:a16="http://schemas.microsoft.com/office/drawing/2014/main" id="{71953E81-BBEF-44F9-89AF-8D785172E0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734" y="103053"/>
            <a:ext cx="7247466" cy="305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GB" altLang="en-US" sz="1400">
                <a:latin typeface="Calibri" panose="020F0502020204030204" pitchFamily="34" charset="0"/>
                <a:cs typeface="Calibri" panose="020F0502020204030204" pitchFamily="34" charset="0"/>
              </a:rPr>
              <a:t>Asia Pacific University of Technology and Innovation</a:t>
            </a:r>
          </a:p>
        </p:txBody>
      </p:sp>
      <p:sp>
        <p:nvSpPr>
          <p:cNvPr id="9" name="Slide Image Placeholder 8">
            <a:extLst>
              <a:ext uri="{FF2B5EF4-FFF2-40B4-BE49-F238E27FC236}">
                <a16:creationId xmlns:a16="http://schemas.microsoft.com/office/drawing/2014/main" id="{7839FB2E-0CEB-4E99-ABDC-42A6B27BD2D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Notes Placeholder 9">
            <a:extLst>
              <a:ext uri="{FF2B5EF4-FFF2-40B4-BE49-F238E27FC236}">
                <a16:creationId xmlns:a16="http://schemas.microsoft.com/office/drawing/2014/main" id="{4B6ACB56-54E0-4171-9443-B2E55073FB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31520" y="4620549"/>
            <a:ext cx="5852160" cy="378030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C1DBCDF8-B37C-47C2-B6B1-4B26357595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143588" y="9119503"/>
            <a:ext cx="3169920" cy="48169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30D94D-E1CF-4942-9670-7567F4F44871}" type="slidenum">
              <a:rPr lang="en-US" smtClean="0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Calibri" pitchFamily="34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Calibri" pitchFamily="34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Calibri" pitchFamily="34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Calibri" pitchFamily="34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Calibri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98F54A5F-F810-96A4-5910-A7F80EDAE68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1045737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444177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>
            <a:extLst>
              <a:ext uri="{FF2B5EF4-FFF2-40B4-BE49-F238E27FC236}">
                <a16:creationId xmlns:a16="http://schemas.microsoft.com/office/drawing/2014/main" id="{BBB11AA0-4CFB-DDD2-980D-D195C9DD8A4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10457373" cy="11430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</a:p>
        </p:txBody>
      </p:sp>
      <p:pic>
        <p:nvPicPr>
          <p:cNvPr id="2" name="Picture 1" descr="Logo, company name&#10;&#10;Description automatically generated">
            <a:extLst>
              <a:ext uri="{FF2B5EF4-FFF2-40B4-BE49-F238E27FC236}">
                <a16:creationId xmlns:a16="http://schemas.microsoft.com/office/drawing/2014/main" id="{163C07D3-0112-1601-B752-FDBF091DDE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2260" y="27044"/>
            <a:ext cx="977178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8380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5352" y="1535113"/>
            <a:ext cx="5701165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5352" y="2174875"/>
            <a:ext cx="5701165" cy="3951288"/>
          </a:xfrm>
        </p:spPr>
        <p:txBody>
          <a:bodyPr/>
          <a:lstStyle>
            <a:lvl1pPr>
              <a:defRPr sz="24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212DAC53-88F1-5536-6538-48E550FD8C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1045737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771721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E2CC42D-17CB-E638-B81A-110B1B3F2E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0" y="1697038"/>
            <a:ext cx="5277005" cy="4525962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6B45A787-9C75-0736-994E-7B094F40036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7086755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841693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4">
            <a:extLst>
              <a:ext uri="{FF2B5EF4-FFF2-40B4-BE49-F238E27FC236}">
                <a16:creationId xmlns:a16="http://schemas.microsoft.com/office/drawing/2014/main" id="{098A0508-16C0-1CB1-9EB2-E710C774CB8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3744686"/>
            <a:ext cx="2941261" cy="2467428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>
                <a:latin typeface="+mn-lt"/>
              </a:defRPr>
            </a:lvl1pPr>
          </a:lstStyle>
          <a:p>
            <a:endParaRPr lang="en-ID"/>
          </a:p>
        </p:txBody>
      </p:sp>
      <p:sp>
        <p:nvSpPr>
          <p:cNvPr id="3" name="Picture Placeholder 13">
            <a:extLst>
              <a:ext uri="{FF2B5EF4-FFF2-40B4-BE49-F238E27FC236}">
                <a16:creationId xmlns:a16="http://schemas.microsoft.com/office/drawing/2014/main" id="{60EB9AD5-7DDC-2BFA-AF2C-9962B35D0ED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083581" y="3744686"/>
            <a:ext cx="2941261" cy="2467428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>
                <a:latin typeface="+mn-lt"/>
              </a:defRPr>
            </a:lvl1pPr>
          </a:lstStyle>
          <a:p>
            <a:endParaRPr lang="en-ID"/>
          </a:p>
        </p:txBody>
      </p:sp>
      <p:sp>
        <p:nvSpPr>
          <p:cNvPr id="9" name="Picture Placeholder 12">
            <a:extLst>
              <a:ext uri="{FF2B5EF4-FFF2-40B4-BE49-F238E27FC236}">
                <a16:creationId xmlns:a16="http://schemas.microsoft.com/office/drawing/2014/main" id="{F2B4AB36-8724-FDDC-F151-CBD3C7917C5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167161" y="3744686"/>
            <a:ext cx="2941261" cy="2467428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>
                <a:latin typeface="+mn-lt"/>
              </a:defRPr>
            </a:lvl1pPr>
          </a:lstStyle>
          <a:p>
            <a:endParaRPr lang="en-ID"/>
          </a:p>
        </p:txBody>
      </p:sp>
      <p:sp>
        <p:nvSpPr>
          <p:cNvPr id="10" name="Picture Placeholder 11">
            <a:extLst>
              <a:ext uri="{FF2B5EF4-FFF2-40B4-BE49-F238E27FC236}">
                <a16:creationId xmlns:a16="http://schemas.microsoft.com/office/drawing/2014/main" id="{7807B4DD-82EF-E592-BE1A-58254BBE34F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250740" y="3744686"/>
            <a:ext cx="2941261" cy="2467428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>
                <a:latin typeface="+mn-lt"/>
              </a:defRPr>
            </a:lvl1pPr>
          </a:lstStyle>
          <a:p>
            <a:endParaRPr lang="en-ID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78BA4D9-57E1-A80D-3014-2BD0F878A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52" y="274638"/>
            <a:ext cx="10457373" cy="1143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45A25BC-C7C5-6433-D8E4-A5DF23106C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352" y="1417638"/>
            <a:ext cx="11601296" cy="452596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927490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Rectangle 4">
            <a:extLst>
              <a:ext uri="{FF2B5EF4-FFF2-40B4-BE49-F238E27FC236}">
                <a16:creationId xmlns:a16="http://schemas.microsoft.com/office/drawing/2014/main" id="{B623752B-4505-458A-8F13-B97CEB0BB87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54000" y="1697038"/>
            <a:ext cx="11747500" cy="4525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/>
              <a:t>Click to edit Master text styles</a:t>
            </a:r>
          </a:p>
          <a:p>
            <a:pPr lvl="1"/>
            <a:r>
              <a:rPr lang="en-GB" altLang="en-US" dirty="0"/>
              <a:t>Second level</a:t>
            </a:r>
          </a:p>
          <a:p>
            <a:pPr lvl="2"/>
            <a:r>
              <a:rPr lang="en-GB" altLang="en-US" dirty="0"/>
              <a:t>Third level</a:t>
            </a:r>
          </a:p>
          <a:p>
            <a:pPr lvl="3"/>
            <a:r>
              <a:rPr lang="en-GB" altLang="en-US" dirty="0"/>
              <a:t>Fourth level</a:t>
            </a:r>
          </a:p>
          <a:p>
            <a:pPr lvl="4"/>
            <a:r>
              <a:rPr lang="en-GB" altLang="en-US" dirty="0"/>
              <a:t>Fifth level</a:t>
            </a:r>
          </a:p>
        </p:txBody>
      </p:sp>
      <p:sp>
        <p:nvSpPr>
          <p:cNvPr id="1029" name="Rectangle 6">
            <a:extLst>
              <a:ext uri="{FF2B5EF4-FFF2-40B4-BE49-F238E27FC236}">
                <a16:creationId xmlns:a16="http://schemas.microsoft.com/office/drawing/2014/main" id="{4D7F5865-615B-424A-A375-A8F1EEAE744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1045737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/>
              <a:t>Click to edit Master title style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748569D-7387-4D30-B100-DC94E7D1863E}"/>
              </a:ext>
            </a:extLst>
          </p:cNvPr>
          <p:cNvSpPr txBox="1"/>
          <p:nvPr userDrawn="1"/>
        </p:nvSpPr>
        <p:spPr>
          <a:xfrm>
            <a:off x="10859591" y="6588370"/>
            <a:ext cx="13324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tx1"/>
                </a:solidFill>
                <a:latin typeface="Montserrat" panose="00000500000000000000" pitchFamily="2" charset="0"/>
              </a:rPr>
              <a:t>Mafas | SLIDE </a:t>
            </a:r>
            <a:fld id="{7E7DF8DA-2BBC-4974-99EF-62657F72EFE3}" type="slidenum">
              <a:rPr lang="en-US" sz="800" smtClean="0">
                <a:solidFill>
                  <a:schemeClr val="tx1"/>
                </a:solidFill>
                <a:latin typeface="Montserrat" panose="00000500000000000000" pitchFamily="2" charset="0"/>
              </a:rPr>
              <a:pPr algn="r"/>
              <a:t>‹#›</a:t>
            </a:fld>
            <a:endParaRPr lang="en-US" sz="800" dirty="0">
              <a:solidFill>
                <a:schemeClr val="tx1"/>
              </a:solidFill>
              <a:latin typeface="Montserrat" panose="00000500000000000000" pitchFamily="2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39" r:id="rId2"/>
    <p:sldLayoutId id="2147483722" r:id="rId3"/>
    <p:sldLayoutId id="2147483736" r:id="rId4"/>
    <p:sldLayoutId id="2147483754" r:id="rId5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Montserrat" panose="00000500000000000000" pitchFamily="2" charset="0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j-lt"/>
          <a:ea typeface="+mn-ea"/>
          <a:cs typeface="Calibri" panose="020F0502020204030204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j-lt"/>
          <a:cs typeface="Calibri" panose="020F0502020204030204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1800">
          <a:solidFill>
            <a:schemeClr val="tx1"/>
          </a:solidFill>
          <a:latin typeface="+mj-lt"/>
          <a:cs typeface="Calibri" panose="020F0502020204030204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1500">
          <a:solidFill>
            <a:schemeClr val="tx1"/>
          </a:solidFill>
          <a:latin typeface="+mj-lt"/>
          <a:cs typeface="Calibri" panose="020F0502020204030204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j-lt"/>
          <a:cs typeface="Calibri" panose="020F0502020204030204" pitchFamily="34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tif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www.saedsayad.com/data_mining_map.htm" TargetMode="Externa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mp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tmp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B6931F3-3A05-711C-82F7-82B7D66A60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79F7C16-09BB-FD4F-9715-B0284E6F3A62}"/>
              </a:ext>
            </a:extLst>
          </p:cNvPr>
          <p:cNvSpPr txBox="1"/>
          <p:nvPr/>
        </p:nvSpPr>
        <p:spPr>
          <a:xfrm>
            <a:off x="903890" y="4393324"/>
            <a:ext cx="591341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+mj-lt"/>
              </a:rPr>
              <a:t>Machine Learning and</a:t>
            </a:r>
            <a:br>
              <a:rPr lang="en-US" sz="3600" b="1" dirty="0">
                <a:solidFill>
                  <a:schemeClr val="bg1"/>
                </a:solidFill>
                <a:latin typeface="+mj-lt"/>
              </a:rPr>
            </a:br>
            <a:r>
              <a:rPr lang="en-US" sz="3600" b="1" dirty="0">
                <a:solidFill>
                  <a:schemeClr val="bg1"/>
                </a:solidFill>
                <a:latin typeface="+mj-lt"/>
              </a:rPr>
              <a:t>Natural Language Processing</a:t>
            </a:r>
            <a:endParaRPr lang="en-MY" sz="36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872792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5A9EBF-BBF3-CDDD-B8E1-6DCC336668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226;p23">
            <a:extLst>
              <a:ext uri="{FF2B5EF4-FFF2-40B4-BE49-F238E27FC236}">
                <a16:creationId xmlns:a16="http://schemas.microsoft.com/office/drawing/2014/main" id="{086C92DA-A4A4-C244-6A8A-DE75AEBF247E}"/>
              </a:ext>
            </a:extLst>
          </p:cNvPr>
          <p:cNvGrpSpPr/>
          <p:nvPr/>
        </p:nvGrpSpPr>
        <p:grpSpPr>
          <a:xfrm>
            <a:off x="10197344" y="-64697"/>
            <a:ext cx="2410208" cy="2190775"/>
            <a:chOff x="7132025" y="-63150"/>
            <a:chExt cx="2410208" cy="2190775"/>
          </a:xfrm>
        </p:grpSpPr>
        <p:sp>
          <p:nvSpPr>
            <p:cNvPr id="21" name="Google Shape;227;p23">
              <a:extLst>
                <a:ext uri="{FF2B5EF4-FFF2-40B4-BE49-F238E27FC236}">
                  <a16:creationId xmlns:a16="http://schemas.microsoft.com/office/drawing/2014/main" id="{E3795BE8-E24B-6358-9347-7E6291EED21C}"/>
                </a:ext>
              </a:extLst>
            </p:cNvPr>
            <p:cNvSpPr/>
            <p:nvPr/>
          </p:nvSpPr>
          <p:spPr>
            <a:xfrm rot="10800000" flipH="1">
              <a:off x="7274600" y="-17209"/>
              <a:ext cx="1869356" cy="2144834"/>
            </a:xfrm>
            <a:custGeom>
              <a:avLst/>
              <a:gdLst/>
              <a:ahLst/>
              <a:cxnLst/>
              <a:rect l="l" t="t" r="r" b="b"/>
              <a:pathLst>
                <a:path w="46137" h="52936" extrusionOk="0">
                  <a:moveTo>
                    <a:pt x="46137" y="0"/>
                  </a:moveTo>
                  <a:lnTo>
                    <a:pt x="31599" y="0"/>
                  </a:lnTo>
                  <a:cubicBezTo>
                    <a:pt x="29635" y="0"/>
                    <a:pt x="27813" y="1084"/>
                    <a:pt x="26896" y="2810"/>
                  </a:cubicBezTo>
                  <a:lnTo>
                    <a:pt x="0" y="52935"/>
                  </a:lnTo>
                  <a:lnTo>
                    <a:pt x="46137" y="52935"/>
                  </a:lnTo>
                  <a:lnTo>
                    <a:pt x="46137" y="0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" name="Google Shape;228;p23">
              <a:extLst>
                <a:ext uri="{FF2B5EF4-FFF2-40B4-BE49-F238E27FC236}">
                  <a16:creationId xmlns:a16="http://schemas.microsoft.com/office/drawing/2014/main" id="{EE64E674-18E8-630E-4504-EA6341FB885A}"/>
                </a:ext>
              </a:extLst>
            </p:cNvPr>
            <p:cNvSpPr/>
            <p:nvPr/>
          </p:nvSpPr>
          <p:spPr>
            <a:xfrm>
              <a:off x="8134575" y="-63150"/>
              <a:ext cx="1407658" cy="1095603"/>
            </a:xfrm>
            <a:custGeom>
              <a:avLst/>
              <a:gdLst/>
              <a:ahLst/>
              <a:cxnLst/>
              <a:rect l="l" t="t" r="r" b="b"/>
              <a:pathLst>
                <a:path w="34910" h="27171" extrusionOk="0">
                  <a:moveTo>
                    <a:pt x="13264" y="12"/>
                  </a:moveTo>
                  <a:lnTo>
                    <a:pt x="1072" y="22765"/>
                  </a:lnTo>
                  <a:cubicBezTo>
                    <a:pt x="0" y="24765"/>
                    <a:pt x="1453" y="27171"/>
                    <a:pt x="3739" y="27171"/>
                  </a:cubicBezTo>
                  <a:lnTo>
                    <a:pt x="18526" y="27171"/>
                  </a:lnTo>
                  <a:cubicBezTo>
                    <a:pt x="19645" y="27171"/>
                    <a:pt x="20669" y="26563"/>
                    <a:pt x="21193" y="25587"/>
                  </a:cubicBezTo>
                  <a:lnTo>
                    <a:pt x="34909" y="1"/>
                  </a:lnTo>
                  <a:lnTo>
                    <a:pt x="13264" y="1"/>
                  </a:lnTo>
                  <a:close/>
                </a:path>
              </a:pathLst>
            </a:custGeom>
            <a:gradFill>
              <a:gsLst>
                <a:gs pos="0">
                  <a:srgbClr val="00929B"/>
                </a:gs>
                <a:gs pos="100000">
                  <a:srgbClr val="00373D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" name="Google Shape;229;p23">
              <a:extLst>
                <a:ext uri="{FF2B5EF4-FFF2-40B4-BE49-F238E27FC236}">
                  <a16:creationId xmlns:a16="http://schemas.microsoft.com/office/drawing/2014/main" id="{0CA09E08-CB7E-614A-AA85-436169DA2CB3}"/>
                </a:ext>
              </a:extLst>
            </p:cNvPr>
            <p:cNvSpPr/>
            <p:nvPr/>
          </p:nvSpPr>
          <p:spPr>
            <a:xfrm>
              <a:off x="8261925" y="535000"/>
              <a:ext cx="818600" cy="1140325"/>
            </a:xfrm>
            <a:custGeom>
              <a:avLst/>
              <a:gdLst/>
              <a:ahLst/>
              <a:cxnLst/>
              <a:rect l="l" t="t" r="r" b="b"/>
              <a:pathLst>
                <a:path w="32744" h="45613" extrusionOk="0">
                  <a:moveTo>
                    <a:pt x="23671" y="1488"/>
                  </a:moveTo>
                  <a:lnTo>
                    <a:pt x="1" y="45613"/>
                  </a:lnTo>
                  <a:lnTo>
                    <a:pt x="8288" y="45613"/>
                  </a:lnTo>
                  <a:lnTo>
                    <a:pt x="32743" y="0"/>
                  </a:lnTo>
                  <a:lnTo>
                    <a:pt x="26171" y="0"/>
                  </a:lnTo>
                  <a:cubicBezTo>
                    <a:pt x="25123" y="0"/>
                    <a:pt x="24159" y="572"/>
                    <a:pt x="23671" y="1488"/>
                  </a:cubicBezTo>
                  <a:close/>
                </a:path>
              </a:pathLst>
            </a:custGeom>
            <a:gradFill>
              <a:gsLst>
                <a:gs pos="0">
                  <a:srgbClr val="323366"/>
                </a:gs>
                <a:gs pos="63000">
                  <a:srgbClr val="194175"/>
                </a:gs>
                <a:gs pos="100000">
                  <a:srgbClr val="004F83"/>
                </a:gs>
              </a:gsLst>
              <a:lin ang="80993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cxnSp>
          <p:nvCxnSpPr>
            <p:cNvPr id="24" name="Google Shape;230;p23">
              <a:extLst>
                <a:ext uri="{FF2B5EF4-FFF2-40B4-BE49-F238E27FC236}">
                  <a16:creationId xmlns:a16="http://schemas.microsoft.com/office/drawing/2014/main" id="{19A5E66D-290A-6D54-2E9E-7BBD13ABD487}"/>
                </a:ext>
              </a:extLst>
            </p:cNvPr>
            <p:cNvCxnSpPr/>
            <p:nvPr/>
          </p:nvCxnSpPr>
          <p:spPr>
            <a:xfrm rot="10800000" flipH="1">
              <a:off x="8012900" y="40425"/>
              <a:ext cx="416100" cy="720600"/>
            </a:xfrm>
            <a:prstGeom prst="straightConnector1">
              <a:avLst/>
            </a:pr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" name="Google Shape;231;p23">
              <a:extLst>
                <a:ext uri="{FF2B5EF4-FFF2-40B4-BE49-F238E27FC236}">
                  <a16:creationId xmlns:a16="http://schemas.microsoft.com/office/drawing/2014/main" id="{EB092481-5490-76D5-483F-6204E0D47820}"/>
                </a:ext>
              </a:extLst>
            </p:cNvPr>
            <p:cNvCxnSpPr/>
            <p:nvPr/>
          </p:nvCxnSpPr>
          <p:spPr>
            <a:xfrm rot="10800000">
              <a:off x="7132025" y="-4875"/>
              <a:ext cx="749700" cy="1344600"/>
            </a:xfrm>
            <a:prstGeom prst="straightConnector1">
              <a:avLst/>
            </a:prstGeom>
            <a:noFill/>
            <a:ln w="19050" cap="flat" cmpd="sng">
              <a:solidFill>
                <a:srgbClr val="004F8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38C8FB2-87DB-A180-B280-528B399DD4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7476" y="1229443"/>
            <a:ext cx="10896843" cy="3092862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tr-TR" altLang="en-US" sz="2400" dirty="0"/>
              <a:t>Machine learning is programming computers to optimize a performance criterion using example data or past experience.</a:t>
            </a:r>
            <a:endParaRPr lang="en-MY" altLang="en-US" sz="2400" dirty="0"/>
          </a:p>
          <a:p>
            <a:pPr eaLnBrk="1" hangingPunct="1">
              <a:lnSpc>
                <a:spcPct val="90000"/>
              </a:lnSpc>
            </a:pPr>
            <a:endParaRPr lang="en-US" altLang="en-US" sz="1400" dirty="0"/>
          </a:p>
          <a:p>
            <a:pPr>
              <a:lnSpc>
                <a:spcPct val="90000"/>
              </a:lnSpc>
            </a:pPr>
            <a:r>
              <a:rPr lang="en-US" altLang="en-US" sz="2400" dirty="0"/>
              <a:t>Learning general models from a dataset. </a:t>
            </a:r>
          </a:p>
          <a:p>
            <a:pPr>
              <a:lnSpc>
                <a:spcPct val="90000"/>
              </a:lnSpc>
            </a:pPr>
            <a:endParaRPr lang="en-US" altLang="en-US" sz="1400" dirty="0"/>
          </a:p>
          <a:p>
            <a:pPr>
              <a:lnSpc>
                <a:spcPct val="90000"/>
              </a:lnSpc>
            </a:pPr>
            <a:r>
              <a:rPr lang="en-US" altLang="en-US" sz="2400" dirty="0">
                <a:solidFill>
                  <a:srgbClr val="0070C0"/>
                </a:solidFill>
              </a:rPr>
              <a:t>Data is cheap and abundant (data warehouses, data marts); knowledge is expensive and scarce. </a:t>
            </a:r>
          </a:p>
          <a:p>
            <a:pPr>
              <a:lnSpc>
                <a:spcPct val="90000"/>
              </a:lnSpc>
            </a:pPr>
            <a:endParaRPr lang="en-US" altLang="en-US" sz="1400" dirty="0">
              <a:solidFill>
                <a:srgbClr val="0070C0"/>
              </a:solidFill>
            </a:endParaRPr>
          </a:p>
          <a:p>
            <a:pPr>
              <a:lnSpc>
                <a:spcPct val="90000"/>
              </a:lnSpc>
            </a:pPr>
            <a:r>
              <a:rPr lang="en-US" altLang="en-US" sz="2400" dirty="0"/>
              <a:t>Build a </a:t>
            </a:r>
            <a:r>
              <a:rPr lang="en-US" altLang="en-US" sz="2400" b="1" dirty="0">
                <a:solidFill>
                  <a:srgbClr val="00B050"/>
                </a:solidFill>
              </a:rPr>
              <a:t>machine learning model </a:t>
            </a:r>
            <a:r>
              <a:rPr lang="en-US" altLang="en-US" sz="2400" dirty="0"/>
              <a:t>that is a good and useful approximation to the data. 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02EF206F-6D98-5C32-8571-C1568DC42C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108" y="149946"/>
            <a:ext cx="10151617" cy="1143000"/>
          </a:xfrm>
        </p:spPr>
        <p:txBody>
          <a:bodyPr/>
          <a:lstStyle/>
          <a:p>
            <a:r>
              <a:rPr lang="en-MY" dirty="0"/>
              <a:t>Why Machine Learning?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4320D3-7F77-80A1-F0D1-09BF49516DDE}"/>
              </a:ext>
            </a:extLst>
          </p:cNvPr>
          <p:cNvSpPr txBox="1"/>
          <p:nvPr/>
        </p:nvSpPr>
        <p:spPr>
          <a:xfrm>
            <a:off x="954826" y="4869381"/>
            <a:ext cx="29146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b="1" u="sng" dirty="0">
                <a:solidFill>
                  <a:srgbClr val="7030A0"/>
                </a:solidFill>
                <a:latin typeface="+mj-lt"/>
              </a:rPr>
              <a:t>Traditional Programming</a:t>
            </a:r>
            <a:endParaRPr lang="en-MY" u="sng" dirty="0">
              <a:solidFill>
                <a:srgbClr val="7030A0"/>
              </a:solidFill>
              <a:latin typeface="+mj-lt"/>
            </a:endParaRP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2468395" y="5514212"/>
            <a:ext cx="1565867" cy="894781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>
                <a:latin typeface="+mj-lt"/>
              </a:rPr>
              <a:t>Computer</a:t>
            </a:r>
          </a:p>
        </p:txBody>
      </p:sp>
      <p:sp>
        <p:nvSpPr>
          <p:cNvPr id="5" name="Line 6"/>
          <p:cNvSpPr>
            <a:spLocks noChangeShapeType="1"/>
          </p:cNvSpPr>
          <p:nvPr/>
        </p:nvSpPr>
        <p:spPr bwMode="auto">
          <a:xfrm>
            <a:off x="1966423" y="5659684"/>
            <a:ext cx="501972" cy="1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>
              <a:latin typeface="+mj-lt"/>
            </a:endParaRPr>
          </a:p>
        </p:txBody>
      </p:sp>
      <p:sp>
        <p:nvSpPr>
          <p:cNvPr id="6" name="Line 7"/>
          <p:cNvSpPr>
            <a:spLocks noChangeShapeType="1"/>
          </p:cNvSpPr>
          <p:nvPr/>
        </p:nvSpPr>
        <p:spPr bwMode="auto">
          <a:xfrm>
            <a:off x="1966423" y="6189619"/>
            <a:ext cx="501972" cy="1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>
              <a:latin typeface="+mj-lt"/>
            </a:endParaRPr>
          </a:p>
        </p:txBody>
      </p:sp>
      <p:sp>
        <p:nvSpPr>
          <p:cNvPr id="7" name="Line 8"/>
          <p:cNvSpPr>
            <a:spLocks noChangeShapeType="1"/>
          </p:cNvSpPr>
          <p:nvPr/>
        </p:nvSpPr>
        <p:spPr bwMode="auto">
          <a:xfrm>
            <a:off x="4034262" y="5961602"/>
            <a:ext cx="418310" cy="1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>
              <a:latin typeface="+mj-lt"/>
            </a:endParaRPr>
          </a:p>
        </p:txBody>
      </p:sp>
      <p:sp>
        <p:nvSpPr>
          <p:cNvPr id="10" name="Text Box 10"/>
          <p:cNvSpPr txBox="1">
            <a:spLocks noChangeArrowheads="1"/>
          </p:cNvSpPr>
          <p:nvPr/>
        </p:nvSpPr>
        <p:spPr bwMode="auto">
          <a:xfrm>
            <a:off x="1315884" y="5480079"/>
            <a:ext cx="70072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 dirty="0">
                <a:latin typeface="+mj-lt"/>
              </a:rPr>
              <a:t>Data</a:t>
            </a:r>
          </a:p>
        </p:txBody>
      </p:sp>
      <p:sp>
        <p:nvSpPr>
          <p:cNvPr id="11" name="Text Box 11"/>
          <p:cNvSpPr txBox="1">
            <a:spLocks noChangeArrowheads="1"/>
          </p:cNvSpPr>
          <p:nvPr/>
        </p:nvSpPr>
        <p:spPr bwMode="auto">
          <a:xfrm>
            <a:off x="954826" y="5987749"/>
            <a:ext cx="106342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 dirty="0">
                <a:latin typeface="+mj-lt"/>
              </a:rPr>
              <a:t>Program</a:t>
            </a:r>
          </a:p>
        </p:txBody>
      </p:sp>
      <p:sp>
        <p:nvSpPr>
          <p:cNvPr id="12" name="Text Box 12"/>
          <p:cNvSpPr txBox="1">
            <a:spLocks noChangeArrowheads="1"/>
          </p:cNvSpPr>
          <p:nvPr/>
        </p:nvSpPr>
        <p:spPr bwMode="auto">
          <a:xfrm>
            <a:off x="4452572" y="5776936"/>
            <a:ext cx="88565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 dirty="0">
                <a:latin typeface="+mj-lt"/>
              </a:rPr>
              <a:t>Output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BE0766D-975F-7C1D-3182-019DCBB687E3}"/>
              </a:ext>
            </a:extLst>
          </p:cNvPr>
          <p:cNvSpPr txBox="1"/>
          <p:nvPr/>
        </p:nvSpPr>
        <p:spPr>
          <a:xfrm>
            <a:off x="7303672" y="4869381"/>
            <a:ext cx="29146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b="1" u="sng" dirty="0">
                <a:solidFill>
                  <a:srgbClr val="0070C0"/>
                </a:solidFill>
                <a:latin typeface="+mj-lt"/>
              </a:rPr>
              <a:t>Machine Learning</a:t>
            </a:r>
            <a:endParaRPr lang="en-MY" u="sng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14" name="Rectangle 4">
            <a:extLst>
              <a:ext uri="{FF2B5EF4-FFF2-40B4-BE49-F238E27FC236}">
                <a16:creationId xmlns:a16="http://schemas.microsoft.com/office/drawing/2014/main" id="{12F0E0BE-48E3-7F16-362D-329ECEE2D2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17241" y="5514212"/>
            <a:ext cx="1565867" cy="894781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>
                <a:latin typeface="+mj-lt"/>
              </a:rPr>
              <a:t>Computer</a:t>
            </a:r>
          </a:p>
        </p:txBody>
      </p:sp>
      <p:sp>
        <p:nvSpPr>
          <p:cNvPr id="15" name="Line 6">
            <a:extLst>
              <a:ext uri="{FF2B5EF4-FFF2-40B4-BE49-F238E27FC236}">
                <a16:creationId xmlns:a16="http://schemas.microsoft.com/office/drawing/2014/main" id="{5E355F75-B4CD-1656-C456-CB382FB0CB69}"/>
              </a:ext>
            </a:extLst>
          </p:cNvPr>
          <p:cNvSpPr>
            <a:spLocks noChangeShapeType="1"/>
          </p:cNvSpPr>
          <p:nvPr/>
        </p:nvSpPr>
        <p:spPr bwMode="auto">
          <a:xfrm>
            <a:off x="8315269" y="5659684"/>
            <a:ext cx="501972" cy="1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>
              <a:latin typeface="+mj-lt"/>
            </a:endParaRPr>
          </a:p>
        </p:txBody>
      </p:sp>
      <p:sp>
        <p:nvSpPr>
          <p:cNvPr id="16" name="Line 7">
            <a:extLst>
              <a:ext uri="{FF2B5EF4-FFF2-40B4-BE49-F238E27FC236}">
                <a16:creationId xmlns:a16="http://schemas.microsoft.com/office/drawing/2014/main" id="{BFAB6957-9A95-10C3-CA79-7165F97794EE}"/>
              </a:ext>
            </a:extLst>
          </p:cNvPr>
          <p:cNvSpPr>
            <a:spLocks noChangeShapeType="1"/>
          </p:cNvSpPr>
          <p:nvPr/>
        </p:nvSpPr>
        <p:spPr bwMode="auto">
          <a:xfrm>
            <a:off x="8315269" y="6189619"/>
            <a:ext cx="501972" cy="1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>
              <a:latin typeface="+mj-lt"/>
            </a:endParaRPr>
          </a:p>
        </p:txBody>
      </p:sp>
      <p:sp>
        <p:nvSpPr>
          <p:cNvPr id="17" name="Line 8">
            <a:extLst>
              <a:ext uri="{FF2B5EF4-FFF2-40B4-BE49-F238E27FC236}">
                <a16:creationId xmlns:a16="http://schemas.microsoft.com/office/drawing/2014/main" id="{A6561906-0202-8709-2474-31DC8DD811EB}"/>
              </a:ext>
            </a:extLst>
          </p:cNvPr>
          <p:cNvSpPr>
            <a:spLocks noChangeShapeType="1"/>
          </p:cNvSpPr>
          <p:nvPr/>
        </p:nvSpPr>
        <p:spPr bwMode="auto">
          <a:xfrm>
            <a:off x="10383108" y="5961602"/>
            <a:ext cx="418310" cy="1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>
              <a:latin typeface="+mj-lt"/>
            </a:endParaRPr>
          </a:p>
        </p:txBody>
      </p:sp>
      <p:sp>
        <p:nvSpPr>
          <p:cNvPr id="18" name="Text Box 10">
            <a:extLst>
              <a:ext uri="{FF2B5EF4-FFF2-40B4-BE49-F238E27FC236}">
                <a16:creationId xmlns:a16="http://schemas.microsoft.com/office/drawing/2014/main" id="{0964EECC-AA68-79A0-FC24-D57FC7BE34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64730" y="5480079"/>
            <a:ext cx="70072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 dirty="0">
                <a:latin typeface="+mj-lt"/>
              </a:rPr>
              <a:t>Data</a:t>
            </a:r>
          </a:p>
        </p:txBody>
      </p:sp>
      <p:sp>
        <p:nvSpPr>
          <p:cNvPr id="19" name="Text Box 11">
            <a:extLst>
              <a:ext uri="{FF2B5EF4-FFF2-40B4-BE49-F238E27FC236}">
                <a16:creationId xmlns:a16="http://schemas.microsoft.com/office/drawing/2014/main" id="{B89E9C8B-393F-5AC4-3195-D1EC02AA6B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62108" y="5987749"/>
            <a:ext cx="106342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r>
              <a:rPr lang="en-US" altLang="en-US" sz="1800" dirty="0">
                <a:latin typeface="+mj-lt"/>
              </a:rPr>
              <a:t>Output</a:t>
            </a:r>
          </a:p>
        </p:txBody>
      </p:sp>
      <p:sp>
        <p:nvSpPr>
          <p:cNvPr id="20" name="Text Box 12">
            <a:extLst>
              <a:ext uri="{FF2B5EF4-FFF2-40B4-BE49-F238E27FC236}">
                <a16:creationId xmlns:a16="http://schemas.microsoft.com/office/drawing/2014/main" id="{64E1AB7C-497E-7379-F9A4-05DF9D6A38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01418" y="5776936"/>
            <a:ext cx="88565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 dirty="0">
                <a:latin typeface="+mj-lt"/>
              </a:rPr>
              <a:t>Model</a:t>
            </a:r>
          </a:p>
        </p:txBody>
      </p:sp>
    </p:spTree>
    <p:extLst>
      <p:ext uri="{BB962C8B-B14F-4D97-AF65-F5344CB8AC3E}">
        <p14:creationId xmlns:p14="http://schemas.microsoft.com/office/powerpoint/2010/main" val="39375416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CF1D13-B19A-35A3-FE79-A300A76AF6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D8F9010-F445-1517-0314-88D81AF267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7558" y="1697038"/>
            <a:ext cx="11433941" cy="4525962"/>
          </a:xfrm>
        </p:spPr>
        <p:txBody>
          <a:bodyPr/>
          <a:lstStyle/>
          <a:p>
            <a:r>
              <a:rPr lang="en-US" sz="2400" dirty="0"/>
              <a:t>To perform the tasks autonomously, machines need to learn.</a:t>
            </a:r>
          </a:p>
          <a:p>
            <a:r>
              <a:rPr lang="en-US" sz="2400" dirty="0"/>
              <a:t>For this they  </a:t>
            </a:r>
            <a:r>
              <a:rPr lang="en-US" sz="2400" dirty="0">
                <a:solidFill>
                  <a:srgbClr val="FF0000"/>
                </a:solidFill>
              </a:rPr>
              <a:t>learn </a:t>
            </a:r>
            <a:r>
              <a:rPr lang="en-US" sz="2400" dirty="0"/>
              <a:t>a selected  </a:t>
            </a:r>
            <a:r>
              <a:rPr lang="en-US" sz="2400" dirty="0">
                <a:solidFill>
                  <a:srgbClr val="FF0000"/>
                </a:solidFill>
              </a:rPr>
              <a:t>model</a:t>
            </a:r>
            <a:r>
              <a:rPr lang="en-US" sz="2400" dirty="0"/>
              <a:t> using examples (</a:t>
            </a:r>
            <a:r>
              <a:rPr lang="en-US" sz="2400" dirty="0">
                <a:solidFill>
                  <a:srgbClr val="FF0000"/>
                </a:solidFill>
              </a:rPr>
              <a:t>training data</a:t>
            </a:r>
            <a:r>
              <a:rPr lang="en-US" sz="2400" dirty="0"/>
              <a:t>).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For a selected model, machines learn </a:t>
            </a:r>
            <a:r>
              <a:rPr lang="en-US" sz="2400" b="1" dirty="0">
                <a:solidFill>
                  <a:srgbClr val="FF0000"/>
                </a:solidFill>
              </a:rPr>
              <a:t>model parameters</a:t>
            </a:r>
            <a:r>
              <a:rPr lang="en-US" sz="2400" dirty="0"/>
              <a:t>. This process is commonly known as “</a:t>
            </a:r>
            <a:r>
              <a:rPr lang="en-US" sz="2400" dirty="0">
                <a:solidFill>
                  <a:srgbClr val="FF0000"/>
                </a:solidFill>
              </a:rPr>
              <a:t>model learning</a:t>
            </a:r>
            <a:r>
              <a:rPr lang="en-US" sz="2400" dirty="0"/>
              <a:t>”.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2A1C3455-E38C-C8D5-6E47-7A4F7A538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476" y="274638"/>
            <a:ext cx="10178249" cy="1143000"/>
          </a:xfrm>
        </p:spPr>
        <p:txBody>
          <a:bodyPr/>
          <a:lstStyle/>
          <a:p>
            <a:r>
              <a:rPr lang="en-MY" dirty="0"/>
              <a:t>Machine Learning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4425878" y="3154940"/>
            <a:ext cx="2578894" cy="1243013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b="1" dirty="0">
                <a:solidFill>
                  <a:srgbClr val="FF0000"/>
                </a:solidFill>
              </a:rPr>
              <a:t>Machine Learning</a:t>
            </a:r>
          </a:p>
          <a:p>
            <a:pPr algn="ctr"/>
            <a:r>
              <a:rPr lang="en-US" sz="1600" b="1" dirty="0">
                <a:solidFill>
                  <a:srgbClr val="FF0000"/>
                </a:solidFill>
              </a:rPr>
              <a:t> (For a choice of Model)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567243" y="3601078"/>
            <a:ext cx="1646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Training Data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7004771" y="3802752"/>
            <a:ext cx="1170401" cy="0"/>
          </a:xfrm>
          <a:prstGeom prst="straightConnector1">
            <a:avLst/>
          </a:prstGeom>
          <a:ln w="1143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8261609" y="3618086"/>
            <a:ext cx="2159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Model parameters</a:t>
            </a:r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6D700749-8478-4D9D-5FEC-B303B86EFB59}"/>
              </a:ext>
            </a:extLst>
          </p:cNvPr>
          <p:cNvCxnSpPr/>
          <p:nvPr/>
        </p:nvCxnSpPr>
        <p:spPr>
          <a:xfrm>
            <a:off x="3255477" y="3802752"/>
            <a:ext cx="1170401" cy="0"/>
          </a:xfrm>
          <a:prstGeom prst="straightConnector1">
            <a:avLst/>
          </a:prstGeom>
          <a:ln w="1143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oogle Shape;226;p23">
            <a:extLst>
              <a:ext uri="{FF2B5EF4-FFF2-40B4-BE49-F238E27FC236}">
                <a16:creationId xmlns:a16="http://schemas.microsoft.com/office/drawing/2014/main" id="{286272EA-7F6B-3873-E6AB-80AB098F8D17}"/>
              </a:ext>
            </a:extLst>
          </p:cNvPr>
          <p:cNvGrpSpPr/>
          <p:nvPr/>
        </p:nvGrpSpPr>
        <p:grpSpPr>
          <a:xfrm>
            <a:off x="10197344" y="-64697"/>
            <a:ext cx="2410208" cy="2190775"/>
            <a:chOff x="7132025" y="-63150"/>
            <a:chExt cx="2410208" cy="2190775"/>
          </a:xfrm>
        </p:grpSpPr>
        <p:sp>
          <p:nvSpPr>
            <p:cNvPr id="5" name="Google Shape;227;p23">
              <a:extLst>
                <a:ext uri="{FF2B5EF4-FFF2-40B4-BE49-F238E27FC236}">
                  <a16:creationId xmlns:a16="http://schemas.microsoft.com/office/drawing/2014/main" id="{5324CABD-F4A4-B7B9-196B-817849B7077D}"/>
                </a:ext>
              </a:extLst>
            </p:cNvPr>
            <p:cNvSpPr/>
            <p:nvPr/>
          </p:nvSpPr>
          <p:spPr>
            <a:xfrm rot="10800000" flipH="1">
              <a:off x="7274600" y="-17209"/>
              <a:ext cx="1869356" cy="2144834"/>
            </a:xfrm>
            <a:custGeom>
              <a:avLst/>
              <a:gdLst/>
              <a:ahLst/>
              <a:cxnLst/>
              <a:rect l="l" t="t" r="r" b="b"/>
              <a:pathLst>
                <a:path w="46137" h="52936" extrusionOk="0">
                  <a:moveTo>
                    <a:pt x="46137" y="0"/>
                  </a:moveTo>
                  <a:lnTo>
                    <a:pt x="31599" y="0"/>
                  </a:lnTo>
                  <a:cubicBezTo>
                    <a:pt x="29635" y="0"/>
                    <a:pt x="27813" y="1084"/>
                    <a:pt x="26896" y="2810"/>
                  </a:cubicBezTo>
                  <a:lnTo>
                    <a:pt x="0" y="52935"/>
                  </a:lnTo>
                  <a:lnTo>
                    <a:pt x="46137" y="52935"/>
                  </a:lnTo>
                  <a:lnTo>
                    <a:pt x="46137" y="0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" name="Google Shape;228;p23">
              <a:extLst>
                <a:ext uri="{FF2B5EF4-FFF2-40B4-BE49-F238E27FC236}">
                  <a16:creationId xmlns:a16="http://schemas.microsoft.com/office/drawing/2014/main" id="{DDD76E03-58A4-0B7C-783B-137EBC69852E}"/>
                </a:ext>
              </a:extLst>
            </p:cNvPr>
            <p:cNvSpPr/>
            <p:nvPr/>
          </p:nvSpPr>
          <p:spPr>
            <a:xfrm>
              <a:off x="8134575" y="-63150"/>
              <a:ext cx="1407658" cy="1095603"/>
            </a:xfrm>
            <a:custGeom>
              <a:avLst/>
              <a:gdLst/>
              <a:ahLst/>
              <a:cxnLst/>
              <a:rect l="l" t="t" r="r" b="b"/>
              <a:pathLst>
                <a:path w="34910" h="27171" extrusionOk="0">
                  <a:moveTo>
                    <a:pt x="13264" y="12"/>
                  </a:moveTo>
                  <a:lnTo>
                    <a:pt x="1072" y="22765"/>
                  </a:lnTo>
                  <a:cubicBezTo>
                    <a:pt x="0" y="24765"/>
                    <a:pt x="1453" y="27171"/>
                    <a:pt x="3739" y="27171"/>
                  </a:cubicBezTo>
                  <a:lnTo>
                    <a:pt x="18526" y="27171"/>
                  </a:lnTo>
                  <a:cubicBezTo>
                    <a:pt x="19645" y="27171"/>
                    <a:pt x="20669" y="26563"/>
                    <a:pt x="21193" y="25587"/>
                  </a:cubicBezTo>
                  <a:lnTo>
                    <a:pt x="34909" y="1"/>
                  </a:lnTo>
                  <a:lnTo>
                    <a:pt x="13264" y="1"/>
                  </a:lnTo>
                  <a:close/>
                </a:path>
              </a:pathLst>
            </a:custGeom>
            <a:gradFill>
              <a:gsLst>
                <a:gs pos="0">
                  <a:srgbClr val="00929B"/>
                </a:gs>
                <a:gs pos="100000">
                  <a:srgbClr val="00373D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" name="Google Shape;229;p23">
              <a:extLst>
                <a:ext uri="{FF2B5EF4-FFF2-40B4-BE49-F238E27FC236}">
                  <a16:creationId xmlns:a16="http://schemas.microsoft.com/office/drawing/2014/main" id="{A703B4D9-2EC0-924C-4ACF-B0810841D6DC}"/>
                </a:ext>
              </a:extLst>
            </p:cNvPr>
            <p:cNvSpPr/>
            <p:nvPr/>
          </p:nvSpPr>
          <p:spPr>
            <a:xfrm>
              <a:off x="8261925" y="535000"/>
              <a:ext cx="818600" cy="1140325"/>
            </a:xfrm>
            <a:custGeom>
              <a:avLst/>
              <a:gdLst/>
              <a:ahLst/>
              <a:cxnLst/>
              <a:rect l="l" t="t" r="r" b="b"/>
              <a:pathLst>
                <a:path w="32744" h="45613" extrusionOk="0">
                  <a:moveTo>
                    <a:pt x="23671" y="1488"/>
                  </a:moveTo>
                  <a:lnTo>
                    <a:pt x="1" y="45613"/>
                  </a:lnTo>
                  <a:lnTo>
                    <a:pt x="8288" y="45613"/>
                  </a:lnTo>
                  <a:lnTo>
                    <a:pt x="32743" y="0"/>
                  </a:lnTo>
                  <a:lnTo>
                    <a:pt x="26171" y="0"/>
                  </a:lnTo>
                  <a:cubicBezTo>
                    <a:pt x="25123" y="0"/>
                    <a:pt x="24159" y="572"/>
                    <a:pt x="23671" y="1488"/>
                  </a:cubicBezTo>
                  <a:close/>
                </a:path>
              </a:pathLst>
            </a:custGeom>
            <a:gradFill>
              <a:gsLst>
                <a:gs pos="0">
                  <a:srgbClr val="323366"/>
                </a:gs>
                <a:gs pos="63000">
                  <a:srgbClr val="194175"/>
                </a:gs>
                <a:gs pos="100000">
                  <a:srgbClr val="004F83"/>
                </a:gs>
              </a:gsLst>
              <a:lin ang="80993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cxnSp>
          <p:nvCxnSpPr>
            <p:cNvPr id="11" name="Google Shape;230;p23">
              <a:extLst>
                <a:ext uri="{FF2B5EF4-FFF2-40B4-BE49-F238E27FC236}">
                  <a16:creationId xmlns:a16="http://schemas.microsoft.com/office/drawing/2014/main" id="{EC168BC1-4256-2BD6-89F4-9538A3CFA849}"/>
                </a:ext>
              </a:extLst>
            </p:cNvPr>
            <p:cNvCxnSpPr/>
            <p:nvPr/>
          </p:nvCxnSpPr>
          <p:spPr>
            <a:xfrm rot="10800000" flipH="1">
              <a:off x="8012900" y="40425"/>
              <a:ext cx="416100" cy="720600"/>
            </a:xfrm>
            <a:prstGeom prst="straightConnector1">
              <a:avLst/>
            </a:pr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" name="Google Shape;231;p23">
              <a:extLst>
                <a:ext uri="{FF2B5EF4-FFF2-40B4-BE49-F238E27FC236}">
                  <a16:creationId xmlns:a16="http://schemas.microsoft.com/office/drawing/2014/main" id="{13E89A09-7296-57EB-7A2A-76F5CE105093}"/>
                </a:ext>
              </a:extLst>
            </p:cNvPr>
            <p:cNvCxnSpPr/>
            <p:nvPr/>
          </p:nvCxnSpPr>
          <p:spPr>
            <a:xfrm rot="10800000">
              <a:off x="7132025" y="-4875"/>
              <a:ext cx="749700" cy="1344600"/>
            </a:xfrm>
            <a:prstGeom prst="straightConnector1">
              <a:avLst/>
            </a:prstGeom>
            <a:noFill/>
            <a:ln w="19050" cap="flat" cmpd="sng">
              <a:solidFill>
                <a:srgbClr val="004F8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25249034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0526DC-A0CD-1E03-652B-B295E4AE96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D1D0F5E-359A-3620-5BCB-948E9EC3A6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6028" y="1697038"/>
            <a:ext cx="10663866" cy="4525962"/>
          </a:xfrm>
        </p:spPr>
        <p:txBody>
          <a:bodyPr/>
          <a:lstStyle/>
          <a:p>
            <a:pPr marL="342900" lvl="1" indent="-342900" algn="just">
              <a:spcBef>
                <a:spcPts val="15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/>
            </a:pPr>
            <a:r>
              <a:rPr lang="en-MY" sz="2400" b="1" dirty="0">
                <a:solidFill>
                  <a:srgbClr val="00B050"/>
                </a:solidFill>
                <a:ea typeface="+mn-ea"/>
                <a:cs typeface="+mn-cs"/>
              </a:rPr>
              <a:t>Supervised learning: </a:t>
            </a:r>
            <a:r>
              <a:rPr lang="en-MY" sz="2400" dirty="0">
                <a:ea typeface="+mn-ea"/>
                <a:cs typeface="+mn-cs"/>
              </a:rPr>
              <a:t>given correct answers for each example (labelled data), learn the model to map input features to labels </a:t>
            </a:r>
          </a:p>
          <a:p>
            <a:pPr marL="571500" lvl="2" algn="just">
              <a:spcBef>
                <a:spcPts val="150"/>
              </a:spcBef>
              <a:spcAft>
                <a:spcPts val="300"/>
              </a:spcAft>
              <a:defRPr/>
            </a:pPr>
            <a:r>
              <a:rPr lang="en-MY" sz="2000" dirty="0">
                <a:ea typeface="+mn-ea"/>
                <a:cs typeface="+mn-cs"/>
              </a:rPr>
              <a:t>e.g. learn to recognize cars by images of cars and non-cars</a:t>
            </a:r>
          </a:p>
          <a:p>
            <a:pPr marL="571500" lvl="2" algn="just">
              <a:spcBef>
                <a:spcPts val="150"/>
              </a:spcBef>
              <a:spcAft>
                <a:spcPts val="300"/>
              </a:spcAft>
              <a:defRPr/>
            </a:pPr>
            <a:endParaRPr lang="en-MY" sz="2000" dirty="0">
              <a:ea typeface="+mn-ea"/>
              <a:cs typeface="+mn-cs"/>
            </a:endParaRPr>
          </a:p>
          <a:p>
            <a:pPr marL="342900" lvl="1" indent="-342900" algn="just">
              <a:spcBef>
                <a:spcPts val="15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/>
            </a:pPr>
            <a:r>
              <a:rPr lang="en-MY" sz="2400" b="1" dirty="0">
                <a:solidFill>
                  <a:srgbClr val="C00000"/>
                </a:solidFill>
                <a:ea typeface="+mn-ea"/>
                <a:cs typeface="+mn-cs"/>
              </a:rPr>
              <a:t>Unsupervised learning: </a:t>
            </a:r>
            <a:r>
              <a:rPr lang="en-MY" sz="2400" dirty="0">
                <a:ea typeface="+mn-ea"/>
                <a:cs typeface="+mn-cs"/>
              </a:rPr>
              <a:t>discover hidden patterns in data (unlabelled data) </a:t>
            </a:r>
          </a:p>
          <a:p>
            <a:pPr marL="571500" lvl="2" algn="just">
              <a:spcBef>
                <a:spcPts val="150"/>
              </a:spcBef>
              <a:spcAft>
                <a:spcPts val="300"/>
              </a:spcAft>
              <a:defRPr/>
            </a:pPr>
            <a:r>
              <a:rPr lang="en-MY" sz="2000" dirty="0">
                <a:ea typeface="+mn-ea"/>
                <a:cs typeface="+mn-cs"/>
              </a:rPr>
              <a:t>Group toys of a given colour or shape from a Lego set</a:t>
            </a:r>
          </a:p>
          <a:p>
            <a:pPr marL="571500" lvl="2" algn="just">
              <a:spcBef>
                <a:spcPts val="150"/>
              </a:spcBef>
              <a:spcAft>
                <a:spcPts val="300"/>
              </a:spcAft>
              <a:defRPr/>
            </a:pPr>
            <a:r>
              <a:rPr lang="en-MY" sz="2000" dirty="0">
                <a:ea typeface="+mn-ea"/>
                <a:cs typeface="+mn-cs"/>
              </a:rPr>
              <a:t>e.g. learn to categorize stars or genomic data when no labels is given (clustering, grouping)</a:t>
            </a:r>
          </a:p>
          <a:p>
            <a:pPr marL="571500" lvl="2" algn="just">
              <a:spcBef>
                <a:spcPts val="150"/>
              </a:spcBef>
              <a:spcAft>
                <a:spcPts val="300"/>
              </a:spcAft>
              <a:defRPr/>
            </a:pPr>
            <a:endParaRPr lang="en-MY" sz="2000" dirty="0">
              <a:ea typeface="+mn-ea"/>
              <a:cs typeface="+mn-cs"/>
            </a:endParaRPr>
          </a:p>
          <a:p>
            <a:pPr marL="342900" lvl="1" indent="-342900">
              <a:spcBef>
                <a:spcPts val="15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/>
            </a:pPr>
            <a:r>
              <a:rPr lang="en-MY" sz="2400" b="1" dirty="0">
                <a:solidFill>
                  <a:srgbClr val="7030A0"/>
                </a:solidFill>
                <a:ea typeface="+mn-ea"/>
                <a:cs typeface="+mn-cs"/>
              </a:rPr>
              <a:t>Reinforcement learning: </a:t>
            </a:r>
            <a:r>
              <a:rPr lang="en-MY" sz="2400" dirty="0">
                <a:ea typeface="+mn-ea"/>
                <a:cs typeface="+mn-cs"/>
              </a:rPr>
              <a:t>occasional rewards/punishments after series of decisions</a:t>
            </a:r>
          </a:p>
          <a:p>
            <a:pPr marL="571500" lvl="2">
              <a:spcBef>
                <a:spcPts val="150"/>
              </a:spcBef>
              <a:spcAft>
                <a:spcPts val="300"/>
              </a:spcAft>
              <a:defRPr/>
            </a:pPr>
            <a:r>
              <a:rPr lang="en-MY" sz="2000" dirty="0">
                <a:ea typeface="+mn-ea"/>
                <a:cs typeface="+mn-cs"/>
              </a:rPr>
              <a:t> e.g. learn to play tennis / table tennis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4C732E2C-7D55-6C7D-43FE-B43994AEA7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407" y="274638"/>
            <a:ext cx="10206318" cy="1143000"/>
          </a:xfrm>
        </p:spPr>
        <p:txBody>
          <a:bodyPr/>
          <a:lstStyle/>
          <a:p>
            <a:r>
              <a:rPr lang="en-MY" dirty="0"/>
              <a:t>Types of Machine Learning</a:t>
            </a:r>
          </a:p>
        </p:txBody>
      </p:sp>
      <p:grpSp>
        <p:nvGrpSpPr>
          <p:cNvPr id="2" name="Google Shape;226;p23">
            <a:extLst>
              <a:ext uri="{FF2B5EF4-FFF2-40B4-BE49-F238E27FC236}">
                <a16:creationId xmlns:a16="http://schemas.microsoft.com/office/drawing/2014/main" id="{49D12462-5E8E-61FC-A474-CC979BFBE7D1}"/>
              </a:ext>
            </a:extLst>
          </p:cNvPr>
          <p:cNvGrpSpPr/>
          <p:nvPr/>
        </p:nvGrpSpPr>
        <p:grpSpPr>
          <a:xfrm>
            <a:off x="10197344" y="-64697"/>
            <a:ext cx="2410208" cy="2190775"/>
            <a:chOff x="7132025" y="-63150"/>
            <a:chExt cx="2410208" cy="2190775"/>
          </a:xfrm>
        </p:grpSpPr>
        <p:sp>
          <p:nvSpPr>
            <p:cNvPr id="3" name="Google Shape;227;p23">
              <a:extLst>
                <a:ext uri="{FF2B5EF4-FFF2-40B4-BE49-F238E27FC236}">
                  <a16:creationId xmlns:a16="http://schemas.microsoft.com/office/drawing/2014/main" id="{07A3EDA0-9951-407D-95DF-F193542F7524}"/>
                </a:ext>
              </a:extLst>
            </p:cNvPr>
            <p:cNvSpPr/>
            <p:nvPr/>
          </p:nvSpPr>
          <p:spPr>
            <a:xfrm rot="10800000" flipH="1">
              <a:off x="7274600" y="-17209"/>
              <a:ext cx="1869356" cy="2144834"/>
            </a:xfrm>
            <a:custGeom>
              <a:avLst/>
              <a:gdLst/>
              <a:ahLst/>
              <a:cxnLst/>
              <a:rect l="l" t="t" r="r" b="b"/>
              <a:pathLst>
                <a:path w="46137" h="52936" extrusionOk="0">
                  <a:moveTo>
                    <a:pt x="46137" y="0"/>
                  </a:moveTo>
                  <a:lnTo>
                    <a:pt x="31599" y="0"/>
                  </a:lnTo>
                  <a:cubicBezTo>
                    <a:pt x="29635" y="0"/>
                    <a:pt x="27813" y="1084"/>
                    <a:pt x="26896" y="2810"/>
                  </a:cubicBezTo>
                  <a:lnTo>
                    <a:pt x="0" y="52935"/>
                  </a:lnTo>
                  <a:lnTo>
                    <a:pt x="46137" y="52935"/>
                  </a:lnTo>
                  <a:lnTo>
                    <a:pt x="46137" y="0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" name="Google Shape;228;p23">
              <a:extLst>
                <a:ext uri="{FF2B5EF4-FFF2-40B4-BE49-F238E27FC236}">
                  <a16:creationId xmlns:a16="http://schemas.microsoft.com/office/drawing/2014/main" id="{620CD315-6B90-5A31-37CE-4B55909A6CCC}"/>
                </a:ext>
              </a:extLst>
            </p:cNvPr>
            <p:cNvSpPr/>
            <p:nvPr/>
          </p:nvSpPr>
          <p:spPr>
            <a:xfrm>
              <a:off x="8134575" y="-63150"/>
              <a:ext cx="1407658" cy="1095603"/>
            </a:xfrm>
            <a:custGeom>
              <a:avLst/>
              <a:gdLst/>
              <a:ahLst/>
              <a:cxnLst/>
              <a:rect l="l" t="t" r="r" b="b"/>
              <a:pathLst>
                <a:path w="34910" h="27171" extrusionOk="0">
                  <a:moveTo>
                    <a:pt x="13264" y="12"/>
                  </a:moveTo>
                  <a:lnTo>
                    <a:pt x="1072" y="22765"/>
                  </a:lnTo>
                  <a:cubicBezTo>
                    <a:pt x="0" y="24765"/>
                    <a:pt x="1453" y="27171"/>
                    <a:pt x="3739" y="27171"/>
                  </a:cubicBezTo>
                  <a:lnTo>
                    <a:pt x="18526" y="27171"/>
                  </a:lnTo>
                  <a:cubicBezTo>
                    <a:pt x="19645" y="27171"/>
                    <a:pt x="20669" y="26563"/>
                    <a:pt x="21193" y="25587"/>
                  </a:cubicBezTo>
                  <a:lnTo>
                    <a:pt x="34909" y="1"/>
                  </a:lnTo>
                  <a:lnTo>
                    <a:pt x="13264" y="1"/>
                  </a:lnTo>
                  <a:close/>
                </a:path>
              </a:pathLst>
            </a:custGeom>
            <a:gradFill>
              <a:gsLst>
                <a:gs pos="0">
                  <a:srgbClr val="00929B"/>
                </a:gs>
                <a:gs pos="100000">
                  <a:srgbClr val="00373D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" name="Google Shape;229;p23">
              <a:extLst>
                <a:ext uri="{FF2B5EF4-FFF2-40B4-BE49-F238E27FC236}">
                  <a16:creationId xmlns:a16="http://schemas.microsoft.com/office/drawing/2014/main" id="{76ED3346-943F-77C4-4722-9C46CBD5E736}"/>
                </a:ext>
              </a:extLst>
            </p:cNvPr>
            <p:cNvSpPr/>
            <p:nvPr/>
          </p:nvSpPr>
          <p:spPr>
            <a:xfrm>
              <a:off x="8261925" y="535000"/>
              <a:ext cx="818600" cy="1140325"/>
            </a:xfrm>
            <a:custGeom>
              <a:avLst/>
              <a:gdLst/>
              <a:ahLst/>
              <a:cxnLst/>
              <a:rect l="l" t="t" r="r" b="b"/>
              <a:pathLst>
                <a:path w="32744" h="45613" extrusionOk="0">
                  <a:moveTo>
                    <a:pt x="23671" y="1488"/>
                  </a:moveTo>
                  <a:lnTo>
                    <a:pt x="1" y="45613"/>
                  </a:lnTo>
                  <a:lnTo>
                    <a:pt x="8288" y="45613"/>
                  </a:lnTo>
                  <a:lnTo>
                    <a:pt x="32743" y="0"/>
                  </a:lnTo>
                  <a:lnTo>
                    <a:pt x="26171" y="0"/>
                  </a:lnTo>
                  <a:cubicBezTo>
                    <a:pt x="25123" y="0"/>
                    <a:pt x="24159" y="572"/>
                    <a:pt x="23671" y="1488"/>
                  </a:cubicBezTo>
                  <a:close/>
                </a:path>
              </a:pathLst>
            </a:custGeom>
            <a:gradFill>
              <a:gsLst>
                <a:gs pos="0">
                  <a:srgbClr val="323366"/>
                </a:gs>
                <a:gs pos="63000">
                  <a:srgbClr val="194175"/>
                </a:gs>
                <a:gs pos="100000">
                  <a:srgbClr val="004F83"/>
                </a:gs>
              </a:gsLst>
              <a:lin ang="80993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cxnSp>
          <p:nvCxnSpPr>
            <p:cNvPr id="6" name="Google Shape;230;p23">
              <a:extLst>
                <a:ext uri="{FF2B5EF4-FFF2-40B4-BE49-F238E27FC236}">
                  <a16:creationId xmlns:a16="http://schemas.microsoft.com/office/drawing/2014/main" id="{B9F98E92-9F2A-DF91-A607-31761A8698E3}"/>
                </a:ext>
              </a:extLst>
            </p:cNvPr>
            <p:cNvCxnSpPr/>
            <p:nvPr/>
          </p:nvCxnSpPr>
          <p:spPr>
            <a:xfrm rot="10800000" flipH="1">
              <a:off x="8012900" y="40425"/>
              <a:ext cx="416100" cy="720600"/>
            </a:xfrm>
            <a:prstGeom prst="straightConnector1">
              <a:avLst/>
            </a:pr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" name="Google Shape;231;p23">
              <a:extLst>
                <a:ext uri="{FF2B5EF4-FFF2-40B4-BE49-F238E27FC236}">
                  <a16:creationId xmlns:a16="http://schemas.microsoft.com/office/drawing/2014/main" id="{7EF1FB6A-A2D0-6E95-A1FC-683D3F791DAA}"/>
                </a:ext>
              </a:extLst>
            </p:cNvPr>
            <p:cNvCxnSpPr/>
            <p:nvPr/>
          </p:nvCxnSpPr>
          <p:spPr>
            <a:xfrm rot="10800000">
              <a:off x="7132025" y="-4875"/>
              <a:ext cx="749700" cy="1344600"/>
            </a:xfrm>
            <a:prstGeom prst="straightConnector1">
              <a:avLst/>
            </a:prstGeom>
            <a:noFill/>
            <a:ln w="19050" cap="flat" cmpd="sng">
              <a:solidFill>
                <a:srgbClr val="004F8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33983865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768D3D-1F43-BA0F-6E54-9001DE282D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122AB21-80F1-5893-4122-CE7D45DB7B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7558" y="1697038"/>
            <a:ext cx="9511623" cy="4525962"/>
          </a:xfrm>
        </p:spPr>
        <p:txBody>
          <a:bodyPr/>
          <a:lstStyle/>
          <a:p>
            <a:pPr marL="0" indent="0">
              <a:buNone/>
              <a:defRPr/>
            </a:pPr>
            <a:r>
              <a:rPr lang="en-US" altLang="ja-JP" sz="2400" b="1" dirty="0">
                <a:solidFill>
                  <a:srgbClr val="00B050"/>
                </a:solidFill>
                <a:ea typeface="ＭＳ Ｐゴシック" pitchFamily="50" charset="-128"/>
              </a:rPr>
              <a:t>Supervised Learning </a:t>
            </a:r>
            <a:r>
              <a:rPr lang="en-US" altLang="ja-JP" sz="2400" dirty="0">
                <a:ea typeface="ＭＳ Ｐゴシック" pitchFamily="50" charset="-128"/>
              </a:rPr>
              <a:t>(also called as </a:t>
            </a:r>
            <a:r>
              <a:rPr lang="en-US" altLang="ja-JP" sz="2400" b="1" dirty="0">
                <a:ea typeface="ＭＳ Ｐゴシック" pitchFamily="50" charset="-128"/>
              </a:rPr>
              <a:t>Predictive</a:t>
            </a:r>
            <a:r>
              <a:rPr lang="en-US" altLang="ja-JP" sz="2400" dirty="0">
                <a:ea typeface="ＭＳ Ｐゴシック" pitchFamily="50" charset="-128"/>
              </a:rPr>
              <a:t>): Predict an unknown value(s) of a target variable(s) from the values of some input attributes.</a:t>
            </a:r>
          </a:p>
          <a:p>
            <a:pPr lvl="1">
              <a:buFont typeface="Wingdings" panose="05000000000000000000" pitchFamily="2" charset="2"/>
              <a:buChar char="§"/>
              <a:defRPr/>
            </a:pPr>
            <a:r>
              <a:rPr lang="en-US" altLang="ja-JP" sz="2400" b="1" dirty="0">
                <a:ea typeface="ＭＳ Ｐゴシック" pitchFamily="50" charset="-128"/>
              </a:rPr>
              <a:t>Classification:</a:t>
            </a:r>
            <a:r>
              <a:rPr lang="en-US" altLang="ja-JP" sz="2400" dirty="0">
                <a:ea typeface="ＭＳ Ｐゴシック" pitchFamily="50" charset="-128"/>
              </a:rPr>
              <a:t> </a:t>
            </a:r>
            <a:r>
              <a:rPr lang="en-US" sz="2400" dirty="0"/>
              <a:t>Predict the type/class of new cases.</a:t>
            </a:r>
            <a:endParaRPr lang="en-US" altLang="ja-JP" sz="2400" dirty="0">
              <a:ea typeface="ＭＳ Ｐゴシック" pitchFamily="50" charset="-128"/>
            </a:endParaRPr>
          </a:p>
          <a:p>
            <a:pPr marL="1314450" lvl="3" indent="-342900">
              <a:lnSpc>
                <a:spcPct val="8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2000" dirty="0">
                <a:ea typeface="ＭＳ Ｐゴシック" pitchFamily="50" charset="-128"/>
              </a:rPr>
              <a:t>Spam Filtering, Handwriting Character Recognition, Patient Diagnosis.</a:t>
            </a:r>
          </a:p>
          <a:p>
            <a:pPr lvl="1">
              <a:buFont typeface="Wingdings" panose="05000000000000000000" pitchFamily="2" charset="2"/>
              <a:buChar char="§"/>
              <a:defRPr/>
            </a:pPr>
            <a:r>
              <a:rPr lang="en-US" altLang="ja-JP" sz="2400" b="1" dirty="0">
                <a:ea typeface="ＭＳ Ｐゴシック" pitchFamily="50" charset="-128"/>
              </a:rPr>
              <a:t>Regression:</a:t>
            </a:r>
            <a:r>
              <a:rPr lang="en-US" altLang="ja-JP" sz="2400" dirty="0">
                <a:ea typeface="ＭＳ Ｐゴシック" pitchFamily="50" charset="-128"/>
              </a:rPr>
              <a:t> P</a:t>
            </a:r>
            <a:r>
              <a:rPr lang="en-US" sz="2400" dirty="0">
                <a:ea typeface="ＭＳ Ｐゴシック" pitchFamily="50" charset="-128"/>
              </a:rPr>
              <a:t>redict a numerical value of new cases.</a:t>
            </a:r>
            <a:endParaRPr lang="en-US" altLang="ja-JP" sz="2400" dirty="0">
              <a:ea typeface="ＭＳ Ｐゴシック" pitchFamily="50" charset="-128"/>
            </a:endParaRPr>
          </a:p>
          <a:p>
            <a:pPr marL="1314450" lvl="3" indent="-342900">
              <a:lnSpc>
                <a:spcPct val="8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2000" dirty="0">
                <a:ea typeface="ＭＳ Ｐゴシック" pitchFamily="50" charset="-128"/>
              </a:rPr>
              <a:t>Blood Pressure, </a:t>
            </a:r>
            <a:r>
              <a:rPr lang="en-US" altLang="en-US" sz="2000" dirty="0">
                <a:ea typeface="ＭＳ Ｐゴシック" pitchFamily="50" charset="-128"/>
              </a:rPr>
              <a:t>Sales Amounts .</a:t>
            </a:r>
            <a:endParaRPr lang="en-US" altLang="ja-JP" sz="2000" dirty="0">
              <a:ea typeface="ＭＳ Ｐゴシック" pitchFamily="50" charset="-128"/>
            </a:endParaRPr>
          </a:p>
          <a:p>
            <a:pPr lvl="1">
              <a:buFont typeface="Wingdings" panose="05000000000000000000" pitchFamily="2" charset="2"/>
              <a:buChar char="§"/>
              <a:defRPr/>
            </a:pPr>
            <a:r>
              <a:rPr lang="en-US" altLang="ja-JP" sz="2400" b="1" dirty="0">
                <a:ea typeface="ＭＳ Ｐゴシック" pitchFamily="50" charset="-128"/>
              </a:rPr>
              <a:t>Supervised Anomaly Detection:</a:t>
            </a:r>
            <a:r>
              <a:rPr lang="en-US" altLang="ja-JP" sz="2400" dirty="0">
                <a:ea typeface="ＭＳ Ｐゴシック" pitchFamily="50" charset="-128"/>
              </a:rPr>
              <a:t> Identify</a:t>
            </a:r>
            <a:r>
              <a:rPr lang="en-US" sz="2400" dirty="0"/>
              <a:t> items, events or observations deviating from expected patterns using data labeled as "normal" and "abnormal" (involves training a classifier).</a:t>
            </a:r>
          </a:p>
          <a:p>
            <a:pPr marL="0" lvl="1" indent="0">
              <a:buNone/>
              <a:defRPr/>
            </a:pPr>
            <a:endParaRPr lang="en-US" sz="2400" dirty="0"/>
          </a:p>
          <a:p>
            <a:pPr marL="0" lvl="1" indent="0">
              <a:buNone/>
              <a:defRPr/>
            </a:pPr>
            <a:r>
              <a:rPr lang="en-US" sz="2400" dirty="0"/>
              <a:t>It is common to combine different methods such as clustering and classification (Hybrid methods).</a:t>
            </a:r>
            <a:endParaRPr lang="en-US" altLang="ja-JP" sz="2400" dirty="0">
              <a:ea typeface="ＭＳ Ｐゴシック" pitchFamily="50" charset="-128"/>
            </a:endParaRPr>
          </a:p>
          <a:p>
            <a:pPr marL="457200" lvl="1" indent="0">
              <a:buNone/>
              <a:defRPr/>
            </a:pPr>
            <a:endParaRPr lang="en-US" altLang="ja-JP" sz="2400" dirty="0">
              <a:ea typeface="ＭＳ Ｐゴシック" pitchFamily="50" charset="-128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74D660C5-D0BD-E10E-A10B-EF17F808BD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087" y="274638"/>
            <a:ext cx="10123638" cy="1143000"/>
          </a:xfrm>
        </p:spPr>
        <p:txBody>
          <a:bodyPr/>
          <a:lstStyle/>
          <a:p>
            <a:r>
              <a:rPr lang="en-MY" dirty="0"/>
              <a:t>Types of Machine Learning</a:t>
            </a:r>
            <a:br>
              <a:rPr lang="en-MY" dirty="0"/>
            </a:br>
            <a:r>
              <a:rPr lang="en-MY" sz="2000" b="1" dirty="0">
                <a:solidFill>
                  <a:srgbClr val="00B050"/>
                </a:solidFill>
                <a:ea typeface="+mn-ea"/>
                <a:cs typeface="+mn-cs"/>
              </a:rPr>
              <a:t>Supervised learning</a:t>
            </a:r>
            <a:endParaRPr lang="en-MY" dirty="0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DABAD860-80EE-654B-AE73-EA7004B07FE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52415580"/>
              </p:ext>
            </p:extLst>
          </p:nvPr>
        </p:nvGraphicFramePr>
        <p:xfrm>
          <a:off x="9185563" y="2251074"/>
          <a:ext cx="3823855" cy="3962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2" name="Google Shape;226;p23">
            <a:extLst>
              <a:ext uri="{FF2B5EF4-FFF2-40B4-BE49-F238E27FC236}">
                <a16:creationId xmlns:a16="http://schemas.microsoft.com/office/drawing/2014/main" id="{BE6B9038-95E2-8783-E149-B79EE157950F}"/>
              </a:ext>
            </a:extLst>
          </p:cNvPr>
          <p:cNvGrpSpPr/>
          <p:nvPr/>
        </p:nvGrpSpPr>
        <p:grpSpPr>
          <a:xfrm>
            <a:off x="10197344" y="-64697"/>
            <a:ext cx="2410208" cy="2190775"/>
            <a:chOff x="7132025" y="-63150"/>
            <a:chExt cx="2410208" cy="2190775"/>
          </a:xfrm>
        </p:grpSpPr>
        <p:sp>
          <p:nvSpPr>
            <p:cNvPr id="3" name="Google Shape;227;p23">
              <a:extLst>
                <a:ext uri="{FF2B5EF4-FFF2-40B4-BE49-F238E27FC236}">
                  <a16:creationId xmlns:a16="http://schemas.microsoft.com/office/drawing/2014/main" id="{6965666A-0B05-AA27-48F5-A43C0589E03E}"/>
                </a:ext>
              </a:extLst>
            </p:cNvPr>
            <p:cNvSpPr/>
            <p:nvPr/>
          </p:nvSpPr>
          <p:spPr>
            <a:xfrm rot="10800000" flipH="1">
              <a:off x="7274600" y="-17209"/>
              <a:ext cx="1869356" cy="2144834"/>
            </a:xfrm>
            <a:custGeom>
              <a:avLst/>
              <a:gdLst/>
              <a:ahLst/>
              <a:cxnLst/>
              <a:rect l="l" t="t" r="r" b="b"/>
              <a:pathLst>
                <a:path w="46137" h="52936" extrusionOk="0">
                  <a:moveTo>
                    <a:pt x="46137" y="0"/>
                  </a:moveTo>
                  <a:lnTo>
                    <a:pt x="31599" y="0"/>
                  </a:lnTo>
                  <a:cubicBezTo>
                    <a:pt x="29635" y="0"/>
                    <a:pt x="27813" y="1084"/>
                    <a:pt x="26896" y="2810"/>
                  </a:cubicBezTo>
                  <a:lnTo>
                    <a:pt x="0" y="52935"/>
                  </a:lnTo>
                  <a:lnTo>
                    <a:pt x="46137" y="52935"/>
                  </a:lnTo>
                  <a:lnTo>
                    <a:pt x="46137" y="0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" name="Google Shape;228;p23">
              <a:extLst>
                <a:ext uri="{FF2B5EF4-FFF2-40B4-BE49-F238E27FC236}">
                  <a16:creationId xmlns:a16="http://schemas.microsoft.com/office/drawing/2014/main" id="{A6BC3884-596D-7DD9-C075-AF61BD6046B8}"/>
                </a:ext>
              </a:extLst>
            </p:cNvPr>
            <p:cNvSpPr/>
            <p:nvPr/>
          </p:nvSpPr>
          <p:spPr>
            <a:xfrm>
              <a:off x="8134575" y="-63150"/>
              <a:ext cx="1407658" cy="1095603"/>
            </a:xfrm>
            <a:custGeom>
              <a:avLst/>
              <a:gdLst/>
              <a:ahLst/>
              <a:cxnLst/>
              <a:rect l="l" t="t" r="r" b="b"/>
              <a:pathLst>
                <a:path w="34910" h="27171" extrusionOk="0">
                  <a:moveTo>
                    <a:pt x="13264" y="12"/>
                  </a:moveTo>
                  <a:lnTo>
                    <a:pt x="1072" y="22765"/>
                  </a:lnTo>
                  <a:cubicBezTo>
                    <a:pt x="0" y="24765"/>
                    <a:pt x="1453" y="27171"/>
                    <a:pt x="3739" y="27171"/>
                  </a:cubicBezTo>
                  <a:lnTo>
                    <a:pt x="18526" y="27171"/>
                  </a:lnTo>
                  <a:cubicBezTo>
                    <a:pt x="19645" y="27171"/>
                    <a:pt x="20669" y="26563"/>
                    <a:pt x="21193" y="25587"/>
                  </a:cubicBezTo>
                  <a:lnTo>
                    <a:pt x="34909" y="1"/>
                  </a:lnTo>
                  <a:lnTo>
                    <a:pt x="13264" y="1"/>
                  </a:lnTo>
                  <a:close/>
                </a:path>
              </a:pathLst>
            </a:custGeom>
            <a:gradFill>
              <a:gsLst>
                <a:gs pos="0">
                  <a:srgbClr val="00929B"/>
                </a:gs>
                <a:gs pos="100000">
                  <a:srgbClr val="00373D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" name="Google Shape;229;p23">
              <a:extLst>
                <a:ext uri="{FF2B5EF4-FFF2-40B4-BE49-F238E27FC236}">
                  <a16:creationId xmlns:a16="http://schemas.microsoft.com/office/drawing/2014/main" id="{F9AA8214-9011-8E71-BADC-2BC831348738}"/>
                </a:ext>
              </a:extLst>
            </p:cNvPr>
            <p:cNvSpPr/>
            <p:nvPr/>
          </p:nvSpPr>
          <p:spPr>
            <a:xfrm>
              <a:off x="8261925" y="535000"/>
              <a:ext cx="818600" cy="1140325"/>
            </a:xfrm>
            <a:custGeom>
              <a:avLst/>
              <a:gdLst/>
              <a:ahLst/>
              <a:cxnLst/>
              <a:rect l="l" t="t" r="r" b="b"/>
              <a:pathLst>
                <a:path w="32744" h="45613" extrusionOk="0">
                  <a:moveTo>
                    <a:pt x="23671" y="1488"/>
                  </a:moveTo>
                  <a:lnTo>
                    <a:pt x="1" y="45613"/>
                  </a:lnTo>
                  <a:lnTo>
                    <a:pt x="8288" y="45613"/>
                  </a:lnTo>
                  <a:lnTo>
                    <a:pt x="32743" y="0"/>
                  </a:lnTo>
                  <a:lnTo>
                    <a:pt x="26171" y="0"/>
                  </a:lnTo>
                  <a:cubicBezTo>
                    <a:pt x="25123" y="0"/>
                    <a:pt x="24159" y="572"/>
                    <a:pt x="23671" y="1488"/>
                  </a:cubicBezTo>
                  <a:close/>
                </a:path>
              </a:pathLst>
            </a:custGeom>
            <a:gradFill>
              <a:gsLst>
                <a:gs pos="0">
                  <a:srgbClr val="323366"/>
                </a:gs>
                <a:gs pos="63000">
                  <a:srgbClr val="194175"/>
                </a:gs>
                <a:gs pos="100000">
                  <a:srgbClr val="004F83"/>
                </a:gs>
              </a:gsLst>
              <a:lin ang="80993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cxnSp>
          <p:nvCxnSpPr>
            <p:cNvPr id="7" name="Google Shape;230;p23">
              <a:extLst>
                <a:ext uri="{FF2B5EF4-FFF2-40B4-BE49-F238E27FC236}">
                  <a16:creationId xmlns:a16="http://schemas.microsoft.com/office/drawing/2014/main" id="{76F30D64-AC73-0643-AF7B-0B2843BC04D2}"/>
                </a:ext>
              </a:extLst>
            </p:cNvPr>
            <p:cNvCxnSpPr/>
            <p:nvPr/>
          </p:nvCxnSpPr>
          <p:spPr>
            <a:xfrm rot="10800000" flipH="1">
              <a:off x="8012900" y="40425"/>
              <a:ext cx="416100" cy="720600"/>
            </a:xfrm>
            <a:prstGeom prst="straightConnector1">
              <a:avLst/>
            </a:pr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" name="Google Shape;231;p23">
              <a:extLst>
                <a:ext uri="{FF2B5EF4-FFF2-40B4-BE49-F238E27FC236}">
                  <a16:creationId xmlns:a16="http://schemas.microsoft.com/office/drawing/2014/main" id="{5A65AA8E-C566-AB20-92ED-D2BB767F06F9}"/>
                </a:ext>
              </a:extLst>
            </p:cNvPr>
            <p:cNvCxnSpPr/>
            <p:nvPr/>
          </p:nvCxnSpPr>
          <p:spPr>
            <a:xfrm rot="10800000">
              <a:off x="7132025" y="-4875"/>
              <a:ext cx="749700" cy="1344600"/>
            </a:xfrm>
            <a:prstGeom prst="straightConnector1">
              <a:avLst/>
            </a:prstGeom>
            <a:noFill/>
            <a:ln w="19050" cap="flat" cmpd="sng">
              <a:solidFill>
                <a:srgbClr val="004F8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39346623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F4E814-DEA7-CEF3-CCCB-A34339324B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978BB834-37CD-C162-2B5B-D22E7B0658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538" y="274638"/>
            <a:ext cx="10206187" cy="1143000"/>
          </a:xfrm>
        </p:spPr>
        <p:txBody>
          <a:bodyPr/>
          <a:lstStyle/>
          <a:p>
            <a:r>
              <a:rPr lang="en-MY" dirty="0"/>
              <a:t>Types of Machine Learning</a:t>
            </a:r>
            <a:br>
              <a:rPr lang="en-MY" dirty="0"/>
            </a:br>
            <a:r>
              <a:rPr lang="en-MY" sz="2000" b="1" dirty="0">
                <a:solidFill>
                  <a:srgbClr val="00B050"/>
                </a:solidFill>
                <a:ea typeface="+mn-ea"/>
                <a:cs typeface="+mn-cs"/>
              </a:rPr>
              <a:t>Supervised learning</a:t>
            </a:r>
            <a:endParaRPr lang="en-MY" dirty="0"/>
          </a:p>
        </p:txBody>
      </p:sp>
      <p:pic>
        <p:nvPicPr>
          <p:cNvPr id="29698" name="Picture 2" descr="C:\Users\ammar\AppData\Local\Microsoft\Windows\Temporary Internet Files\Content.IE5\MJ2JSYVT\MC900432626[1]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750" y="3938588"/>
            <a:ext cx="1724025" cy="172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Flowchart: Document 3"/>
          <p:cNvSpPr/>
          <p:nvPr/>
        </p:nvSpPr>
        <p:spPr>
          <a:xfrm>
            <a:off x="8815537" y="2846388"/>
            <a:ext cx="1727200" cy="1428750"/>
          </a:xfrm>
          <a:prstGeom prst="flowChartDocumen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  <a:latin typeface="+mj-lt"/>
              </a:rPr>
              <a:t>Learning “Healthy” Concept</a:t>
            </a:r>
          </a:p>
        </p:txBody>
      </p:sp>
      <p:sp>
        <p:nvSpPr>
          <p:cNvPr id="16" name="Rectangle 15"/>
          <p:cNvSpPr/>
          <p:nvPr/>
        </p:nvSpPr>
        <p:spPr>
          <a:xfrm>
            <a:off x="2055962" y="2636838"/>
            <a:ext cx="1150938" cy="127000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latin typeface="+mj-lt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279925" y="2636838"/>
            <a:ext cx="303212" cy="127000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latin typeface="+mj-lt"/>
            </a:endParaRPr>
          </a:p>
        </p:txBody>
      </p:sp>
      <p:sp>
        <p:nvSpPr>
          <p:cNvPr id="19" name="Right Brace 18"/>
          <p:cNvSpPr/>
          <p:nvPr/>
        </p:nvSpPr>
        <p:spPr>
          <a:xfrm rot="16200000">
            <a:off x="2710806" y="1810544"/>
            <a:ext cx="215900" cy="122396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>
              <a:latin typeface="+mj-lt"/>
            </a:endParaRPr>
          </a:p>
        </p:txBody>
      </p:sp>
      <p:sp>
        <p:nvSpPr>
          <p:cNvPr id="22" name="Flowchart: Internal Storage 21"/>
          <p:cNvSpPr/>
          <p:nvPr/>
        </p:nvSpPr>
        <p:spPr>
          <a:xfrm flipH="1">
            <a:off x="4672162" y="2409825"/>
            <a:ext cx="3278188" cy="2747963"/>
          </a:xfrm>
          <a:prstGeom prst="flowChartInternalStorag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40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31" name="Curved Connector 30"/>
          <p:cNvCxnSpPr>
            <a:stCxn id="29698" idx="0"/>
            <a:endCxn id="17" idx="2"/>
          </p:cNvCxnSpPr>
          <p:nvPr/>
        </p:nvCxnSpPr>
        <p:spPr>
          <a:xfrm rot="5400000" flipH="1" flipV="1">
            <a:off x="2625875" y="3133725"/>
            <a:ext cx="1174750" cy="43497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ight Arrow 35"/>
          <p:cNvSpPr/>
          <p:nvPr/>
        </p:nvSpPr>
        <p:spPr>
          <a:xfrm>
            <a:off x="8013850" y="3381375"/>
            <a:ext cx="763587" cy="398463"/>
          </a:xfrm>
          <a:prstGeom prst="rightArrow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latin typeface="+mj-lt"/>
            </a:endParaRPr>
          </a:p>
        </p:txBody>
      </p:sp>
      <p:cxnSp>
        <p:nvCxnSpPr>
          <p:cNvPr id="29" name="Curved Connector 28"/>
          <p:cNvCxnSpPr>
            <a:stCxn id="16" idx="2"/>
            <a:endCxn id="29698" idx="3"/>
          </p:cNvCxnSpPr>
          <p:nvPr/>
        </p:nvCxnSpPr>
        <p:spPr>
          <a:xfrm rot="5400000">
            <a:off x="1330475" y="3567113"/>
            <a:ext cx="2103437" cy="496887"/>
          </a:xfrm>
          <a:prstGeom prst="curvedConnector4">
            <a:avLst>
              <a:gd name="adj1" fmla="val 28848"/>
              <a:gd name="adj2" fmla="val 145917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3735537" y="2693988"/>
            <a:ext cx="80168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709" name="TextBox 46"/>
          <p:cNvSpPr txBox="1">
            <a:spLocks noChangeArrowheads="1"/>
          </p:cNvSpPr>
          <p:nvPr/>
        </p:nvSpPr>
        <p:spPr bwMode="auto">
          <a:xfrm>
            <a:off x="2569005" y="5663406"/>
            <a:ext cx="111120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 dirty="0">
                <a:latin typeface="+mj-lt"/>
                <a:ea typeface="Lucida Sans Unicode" panose="020B0602030504020204" pitchFamily="34" charset="0"/>
                <a:cs typeface="Lucida Sans Unicode" panose="020B0602030504020204" pitchFamily="34" charset="0"/>
              </a:rPr>
              <a:t>Supervisor</a:t>
            </a:r>
          </a:p>
        </p:txBody>
      </p:sp>
      <p:sp>
        <p:nvSpPr>
          <p:cNvPr id="29710" name="TextBox 47"/>
          <p:cNvSpPr txBox="1">
            <a:spLocks noChangeArrowheads="1"/>
          </p:cNvSpPr>
          <p:nvPr/>
        </p:nvSpPr>
        <p:spPr bwMode="auto">
          <a:xfrm>
            <a:off x="1614637" y="1989138"/>
            <a:ext cx="2618089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 dirty="0">
                <a:latin typeface="+mj-lt"/>
                <a:ea typeface="Lucida Sans Unicode" panose="020B0602030504020204" pitchFamily="34" charset="0"/>
                <a:cs typeface="Lucida Sans Unicode" panose="020B0602030504020204" pitchFamily="34" charset="0"/>
              </a:rPr>
              <a:t>Labeled example / Concept </a:t>
            </a:r>
          </a:p>
        </p:txBody>
      </p:sp>
      <p:sp>
        <p:nvSpPr>
          <p:cNvPr id="29711" name="TextBox 48"/>
          <p:cNvSpPr txBox="1">
            <a:spLocks noChangeArrowheads="1"/>
          </p:cNvSpPr>
          <p:nvPr/>
        </p:nvSpPr>
        <p:spPr bwMode="auto">
          <a:xfrm>
            <a:off x="3135462" y="3007473"/>
            <a:ext cx="97013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 i="1" dirty="0">
                <a:latin typeface="+mj-lt"/>
                <a:ea typeface="Lucida Sans Unicode" panose="020B0602030504020204" pitchFamily="34" charset="0"/>
                <a:cs typeface="Times New Roman" panose="02020603050405020304" pitchFamily="18" charset="0"/>
              </a:rPr>
              <a:t>y  </a:t>
            </a:r>
            <a:r>
              <a:rPr lang="en-US" altLang="en-US" sz="1600" dirty="0">
                <a:latin typeface="+mj-lt"/>
                <a:ea typeface="Lucida Sans Unicode" panose="020B0602030504020204" pitchFamily="34" charset="0"/>
                <a:cs typeface="Times New Roman" panose="02020603050405020304" pitchFamily="18" charset="0"/>
              </a:rPr>
              <a:t>(Label)</a:t>
            </a:r>
          </a:p>
        </p:txBody>
      </p:sp>
      <p:sp>
        <p:nvSpPr>
          <p:cNvPr id="29712" name="TextBox 49"/>
          <p:cNvSpPr txBox="1">
            <a:spLocks noChangeArrowheads="1"/>
          </p:cNvSpPr>
          <p:nvPr/>
        </p:nvSpPr>
        <p:spPr bwMode="auto">
          <a:xfrm>
            <a:off x="2003575" y="3038475"/>
            <a:ext cx="28405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 i="1" dirty="0">
                <a:latin typeface="+mj-lt"/>
                <a:ea typeface="Lucida Sans Unicode" panose="020B0602030504020204" pitchFamily="34" charset="0"/>
                <a:cs typeface="Times New Roman" panose="02020603050405020304" pitchFamily="18" charset="0"/>
              </a:rPr>
              <a:t>x</a:t>
            </a:r>
            <a:endParaRPr lang="en-US" altLang="en-US" sz="1600" dirty="0">
              <a:latin typeface="+mj-lt"/>
              <a:ea typeface="Lucida Sans Unicode" panose="020B0602030504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233" name="TextBox 51"/>
          <p:cNvSpPr txBox="1">
            <a:spLocks noChangeArrowheads="1"/>
          </p:cNvSpPr>
          <p:nvPr/>
        </p:nvSpPr>
        <p:spPr bwMode="auto">
          <a:xfrm>
            <a:off x="4710262" y="2386013"/>
            <a:ext cx="237674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 dirty="0">
                <a:latin typeface="+mj-lt"/>
                <a:ea typeface="Lucida Sans Unicode" panose="020B0602030504020204" pitchFamily="34" charset="0"/>
                <a:cs typeface="Times New Roman" panose="02020603050405020304" pitchFamily="18" charset="0"/>
              </a:rPr>
              <a:t>BP       T       A      G        S</a:t>
            </a:r>
          </a:p>
        </p:txBody>
      </p:sp>
      <p:sp>
        <p:nvSpPr>
          <p:cNvPr id="9234" name="TextBox 52"/>
          <p:cNvSpPr txBox="1">
            <a:spLocks noChangeArrowheads="1"/>
          </p:cNvSpPr>
          <p:nvPr/>
        </p:nvSpPr>
        <p:spPr bwMode="auto">
          <a:xfrm>
            <a:off x="7621737" y="2349500"/>
            <a:ext cx="274434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 i="1">
                <a:latin typeface="+mj-lt"/>
                <a:ea typeface="Lucida Sans Unicode" panose="020B0602030504020204" pitchFamily="34" charset="0"/>
                <a:cs typeface="Times New Roman" panose="02020603050405020304" pitchFamily="18" charset="0"/>
              </a:rPr>
              <a:t>y</a:t>
            </a:r>
          </a:p>
        </p:txBody>
      </p:sp>
      <p:sp>
        <p:nvSpPr>
          <p:cNvPr id="9235" name="TextBox 50"/>
          <p:cNvSpPr txBox="1">
            <a:spLocks noChangeArrowheads="1"/>
          </p:cNvSpPr>
          <p:nvPr/>
        </p:nvSpPr>
        <p:spPr bwMode="auto">
          <a:xfrm>
            <a:off x="4568975" y="5248275"/>
            <a:ext cx="1951175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eaLnBrk="1" hangingPunct="1">
              <a:buFontTx/>
              <a:buNone/>
              <a:defRPr sz="1600">
                <a:latin typeface="+mj-lt"/>
                <a:ea typeface="Lucida Sans Unicode" panose="020B0602030504020204" pitchFamily="34" charset="0"/>
                <a:cs typeface="Lucida Sans Unicode" panose="020B0602030504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/>
            </a:lvl2pPr>
            <a:lvl3pPr marL="1143000" indent="-228600">
              <a:spcBef>
                <a:spcPct val="20000"/>
              </a:spcBef>
              <a:buChar char="•"/>
              <a:defRPr sz="2400"/>
            </a:lvl3pPr>
            <a:lvl4pPr marL="1600200" indent="-228600">
              <a:spcBef>
                <a:spcPct val="20000"/>
              </a:spcBef>
              <a:buChar char="–"/>
              <a:defRPr sz="2000"/>
            </a:lvl4pPr>
            <a:lvl5pPr marL="2057400" indent="-228600">
              <a:spcBef>
                <a:spcPct val="20000"/>
              </a:spcBef>
              <a:buChar char="»"/>
              <a:defRPr sz="2000"/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/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/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/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/>
            </a:lvl9pPr>
          </a:lstStyle>
          <a:p>
            <a:r>
              <a:rPr lang="en-US" altLang="en-US" dirty="0"/>
              <a:t>BP: Blood pressure</a:t>
            </a:r>
          </a:p>
          <a:p>
            <a:r>
              <a:rPr lang="en-US" altLang="en-US" dirty="0"/>
              <a:t>T: Temperature</a:t>
            </a:r>
          </a:p>
          <a:p>
            <a:r>
              <a:rPr lang="en-US" altLang="en-US" dirty="0"/>
              <a:t>A: Age</a:t>
            </a:r>
          </a:p>
          <a:p>
            <a:endParaRPr lang="en-US" altLang="en-US" dirty="0"/>
          </a:p>
        </p:txBody>
      </p:sp>
      <p:sp>
        <p:nvSpPr>
          <p:cNvPr id="9236" name="TextBox 54"/>
          <p:cNvSpPr txBox="1">
            <a:spLocks noChangeArrowheads="1"/>
          </p:cNvSpPr>
          <p:nvPr/>
        </p:nvSpPr>
        <p:spPr bwMode="auto">
          <a:xfrm>
            <a:off x="6723212" y="5281613"/>
            <a:ext cx="115448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eaLnBrk="1" hangingPunct="1">
              <a:buFontTx/>
              <a:buNone/>
              <a:defRPr sz="1600">
                <a:latin typeface="+mj-lt"/>
                <a:ea typeface="Lucida Sans Unicode" panose="020B0602030504020204" pitchFamily="34" charset="0"/>
                <a:cs typeface="Lucida Sans Unicode" panose="020B0602030504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/>
            </a:lvl2pPr>
            <a:lvl3pPr marL="1143000" indent="-228600">
              <a:spcBef>
                <a:spcPct val="20000"/>
              </a:spcBef>
              <a:buChar char="•"/>
              <a:defRPr sz="2400"/>
            </a:lvl3pPr>
            <a:lvl4pPr marL="1600200" indent="-228600">
              <a:spcBef>
                <a:spcPct val="20000"/>
              </a:spcBef>
              <a:buChar char="–"/>
              <a:defRPr sz="2000"/>
            </a:lvl4pPr>
            <a:lvl5pPr marL="2057400" indent="-228600">
              <a:spcBef>
                <a:spcPct val="20000"/>
              </a:spcBef>
              <a:buChar char="»"/>
              <a:defRPr sz="2000"/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/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/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/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/>
            </a:lvl9pPr>
          </a:lstStyle>
          <a:p>
            <a:r>
              <a:rPr lang="en-US" altLang="en-US"/>
              <a:t>G: Gender</a:t>
            </a:r>
          </a:p>
          <a:p>
            <a:r>
              <a:rPr lang="en-US" altLang="en-US"/>
              <a:t>S: Smoking</a:t>
            </a:r>
          </a:p>
        </p:txBody>
      </p:sp>
      <p:sp>
        <p:nvSpPr>
          <p:cNvPr id="9237" name="TextBox 55"/>
          <p:cNvSpPr txBox="1">
            <a:spLocks noChangeArrowheads="1"/>
          </p:cNvSpPr>
          <p:nvPr/>
        </p:nvSpPr>
        <p:spPr bwMode="auto">
          <a:xfrm>
            <a:off x="4769000" y="2784475"/>
            <a:ext cx="2316660" cy="20621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 dirty="0">
                <a:latin typeface="+mj-lt"/>
                <a:ea typeface="Lucida Sans Unicode" panose="020B0602030504020204" pitchFamily="34" charset="0"/>
                <a:cs typeface="Times New Roman" panose="02020603050405020304" pitchFamily="18" charset="0"/>
              </a:rPr>
              <a:t> :         :         :        :        :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 dirty="0">
                <a:latin typeface="+mj-lt"/>
                <a:ea typeface="Lucida Sans Unicode" panose="020B0602030504020204" pitchFamily="34" charset="0"/>
                <a:cs typeface="Times New Roman" panose="02020603050405020304" pitchFamily="18" charset="0"/>
              </a:rPr>
              <a:t> :         :         :        :        :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 dirty="0">
                <a:latin typeface="+mj-lt"/>
                <a:ea typeface="Lucida Sans Unicode" panose="020B0602030504020204" pitchFamily="34" charset="0"/>
                <a:cs typeface="Times New Roman" panose="02020603050405020304" pitchFamily="18" charset="0"/>
              </a:rPr>
              <a:t> :         :         :        :        :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 dirty="0">
                <a:latin typeface="+mj-lt"/>
                <a:ea typeface="Lucida Sans Unicode" panose="020B0602030504020204" pitchFamily="34" charset="0"/>
                <a:cs typeface="Times New Roman" panose="02020603050405020304" pitchFamily="18" charset="0"/>
              </a:rPr>
              <a:t> :         :         :        :        :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 dirty="0">
                <a:latin typeface="+mj-lt"/>
                <a:ea typeface="Lucida Sans Unicode" panose="020B0602030504020204" pitchFamily="34" charset="0"/>
                <a:cs typeface="Times New Roman" panose="02020603050405020304" pitchFamily="18" charset="0"/>
              </a:rPr>
              <a:t> :         :         :        :        :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 dirty="0">
                <a:latin typeface="+mj-lt"/>
                <a:ea typeface="Lucida Sans Unicode" panose="020B0602030504020204" pitchFamily="34" charset="0"/>
                <a:cs typeface="Times New Roman" panose="02020603050405020304" pitchFamily="18" charset="0"/>
              </a:rPr>
              <a:t> :         :         :        :        :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 dirty="0">
                <a:latin typeface="+mj-lt"/>
                <a:ea typeface="Lucida Sans Unicode" panose="020B0602030504020204" pitchFamily="34" charset="0"/>
                <a:cs typeface="Times New Roman" panose="02020603050405020304" pitchFamily="18" charset="0"/>
              </a:rPr>
              <a:t> :         :         :        :        :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 dirty="0">
                <a:latin typeface="+mj-lt"/>
                <a:ea typeface="Lucida Sans Unicode" panose="020B0602030504020204" pitchFamily="34" charset="0"/>
                <a:cs typeface="Times New Roman" panose="02020603050405020304" pitchFamily="18" charset="0"/>
              </a:rPr>
              <a:t> :         :         :        :        :</a:t>
            </a:r>
          </a:p>
        </p:txBody>
      </p:sp>
      <p:sp>
        <p:nvSpPr>
          <p:cNvPr id="9238" name="TextBox 53"/>
          <p:cNvSpPr txBox="1">
            <a:spLocks noChangeArrowheads="1"/>
          </p:cNvSpPr>
          <p:nvPr/>
        </p:nvSpPr>
        <p:spPr bwMode="auto">
          <a:xfrm>
            <a:off x="7489975" y="2773363"/>
            <a:ext cx="425116" cy="1600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dirty="0">
                <a:latin typeface="+mj-lt"/>
                <a:ea typeface="Lucida Sans Unicode" panose="020B0602030504020204" pitchFamily="34" charset="0"/>
                <a:cs typeface="Lucida Sans Unicode" panose="020B0602030504020204" pitchFamily="34" charset="0"/>
              </a:rPr>
              <a:t>H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dirty="0">
                <a:latin typeface="+mj-lt"/>
                <a:ea typeface="Lucida Sans Unicode" panose="020B0602030504020204" pitchFamily="34" charset="0"/>
                <a:cs typeface="Lucida Sans Unicode" panose="020B0602030504020204" pitchFamily="34" charset="0"/>
              </a:rPr>
              <a:t>H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dirty="0">
                <a:latin typeface="+mj-lt"/>
                <a:ea typeface="Lucida Sans Unicode" panose="020B0602030504020204" pitchFamily="34" charset="0"/>
                <a:cs typeface="Lucida Sans Unicode" panose="020B0602030504020204" pitchFamily="34" charset="0"/>
              </a:rPr>
              <a:t>NH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dirty="0">
                <a:latin typeface="+mj-lt"/>
                <a:ea typeface="Lucida Sans Unicode" panose="020B0602030504020204" pitchFamily="34" charset="0"/>
                <a:cs typeface="Lucida Sans Unicode" panose="020B0602030504020204" pitchFamily="34" charset="0"/>
              </a:rPr>
              <a:t>H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dirty="0">
                <a:latin typeface="+mj-lt"/>
                <a:ea typeface="Lucida Sans Unicode" panose="020B0602030504020204" pitchFamily="34" charset="0"/>
                <a:cs typeface="Lucida Sans Unicode" panose="020B0602030504020204" pitchFamily="34" charset="0"/>
              </a:rPr>
              <a:t>NH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dirty="0">
                <a:latin typeface="+mj-lt"/>
                <a:ea typeface="Lucida Sans Unicode" panose="020B0602030504020204" pitchFamily="34" charset="0"/>
                <a:cs typeface="Lucida Sans Unicode" panose="020B0602030504020204" pitchFamily="34" charset="0"/>
              </a:rPr>
              <a:t>NH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dirty="0">
                <a:latin typeface="+mj-lt"/>
                <a:ea typeface="Lucida Sans Unicode" panose="020B0602030504020204" pitchFamily="34" charset="0"/>
                <a:cs typeface="Lucida Sans Unicode" panose="020B0602030504020204" pitchFamily="34" charset="0"/>
              </a:rPr>
              <a:t>H</a:t>
            </a:r>
          </a:p>
        </p:txBody>
      </p:sp>
      <p:sp>
        <p:nvSpPr>
          <p:cNvPr id="57" name="Right Brace 56"/>
          <p:cNvSpPr/>
          <p:nvPr/>
        </p:nvSpPr>
        <p:spPr>
          <a:xfrm rot="16200000">
            <a:off x="5822306" y="948531"/>
            <a:ext cx="241300" cy="246538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>
              <a:latin typeface="+mj-lt"/>
            </a:endParaRPr>
          </a:p>
        </p:txBody>
      </p:sp>
      <p:sp>
        <p:nvSpPr>
          <p:cNvPr id="9240" name="TextBox 58"/>
          <p:cNvSpPr txBox="1">
            <a:spLocks noChangeArrowheads="1"/>
          </p:cNvSpPr>
          <p:nvPr/>
        </p:nvSpPr>
        <p:spPr bwMode="auto">
          <a:xfrm>
            <a:off x="4869012" y="1619250"/>
            <a:ext cx="325794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>
                <a:latin typeface="+mj-lt"/>
                <a:ea typeface="Lucida Sans Unicode" panose="020B0602030504020204" pitchFamily="34" charset="0"/>
                <a:cs typeface="Times New Roman" panose="02020603050405020304" pitchFamily="18" charset="0"/>
              </a:rPr>
              <a:t>X: Attributes (Features, Descriptors)</a:t>
            </a:r>
          </a:p>
        </p:txBody>
      </p:sp>
      <p:sp>
        <p:nvSpPr>
          <p:cNvPr id="9242" name="TextBox 25"/>
          <p:cNvSpPr txBox="1">
            <a:spLocks noChangeArrowheads="1"/>
          </p:cNvSpPr>
          <p:nvPr/>
        </p:nvSpPr>
        <p:spPr bwMode="auto">
          <a:xfrm>
            <a:off x="8804425" y="4394200"/>
            <a:ext cx="163217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eaLnBrk="1" hangingPunct="1">
              <a:buFontTx/>
              <a:buNone/>
              <a:defRPr sz="1600">
                <a:latin typeface="+mj-lt"/>
                <a:ea typeface="Lucida Sans Unicode" panose="020B0602030504020204" pitchFamily="34" charset="0"/>
                <a:cs typeface="Lucida Sans Unicode" panose="020B0602030504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/>
            </a:lvl2pPr>
            <a:lvl3pPr marL="1143000" indent="-228600">
              <a:spcBef>
                <a:spcPct val="20000"/>
              </a:spcBef>
              <a:buChar char="•"/>
              <a:defRPr sz="2400"/>
            </a:lvl3pPr>
            <a:lvl4pPr marL="1600200" indent="-228600">
              <a:spcBef>
                <a:spcPct val="20000"/>
              </a:spcBef>
              <a:buChar char="–"/>
              <a:defRPr sz="2000"/>
            </a:lvl4pPr>
            <a:lvl5pPr marL="2057400" indent="-228600">
              <a:spcBef>
                <a:spcPct val="20000"/>
              </a:spcBef>
              <a:buChar char="»"/>
              <a:defRPr sz="2000"/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/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/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/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/>
            </a:lvl9pPr>
          </a:lstStyle>
          <a:p>
            <a:r>
              <a:rPr lang="en-US" altLang="en-US" b="1" dirty="0"/>
              <a:t>H: Healthy</a:t>
            </a:r>
          </a:p>
          <a:p>
            <a:r>
              <a:rPr lang="en-US" altLang="en-US" b="1" dirty="0"/>
              <a:t>NH: Not healthy</a:t>
            </a:r>
          </a:p>
        </p:txBody>
      </p:sp>
      <p:sp>
        <p:nvSpPr>
          <p:cNvPr id="3" name="TextBox 46">
            <a:extLst>
              <a:ext uri="{FF2B5EF4-FFF2-40B4-BE49-F238E27FC236}">
                <a16:creationId xmlns:a16="http://schemas.microsoft.com/office/drawing/2014/main" id="{2A3D7DC2-C3E7-2448-4254-6BDEB37A96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64737" y="2409825"/>
            <a:ext cx="148842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 dirty="0">
                <a:latin typeface="+mj-lt"/>
                <a:ea typeface="Lucida Sans Unicode" panose="020B0602030504020204" pitchFamily="34" charset="0"/>
                <a:cs typeface="Lucida Sans Unicode" panose="020B0602030504020204" pitchFamily="34" charset="0"/>
              </a:rPr>
              <a:t>Target Variable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D62FE0A-7853-69EC-DE57-57AB09743CBC}"/>
              </a:ext>
            </a:extLst>
          </p:cNvPr>
          <p:cNvCxnSpPr/>
          <p:nvPr/>
        </p:nvCxnSpPr>
        <p:spPr>
          <a:xfrm>
            <a:off x="8013850" y="2610860"/>
            <a:ext cx="801688" cy="0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Google Shape;226;p23">
            <a:extLst>
              <a:ext uri="{FF2B5EF4-FFF2-40B4-BE49-F238E27FC236}">
                <a16:creationId xmlns:a16="http://schemas.microsoft.com/office/drawing/2014/main" id="{BBD5D6C9-DD80-7673-FF41-682C28EE4B5B}"/>
              </a:ext>
            </a:extLst>
          </p:cNvPr>
          <p:cNvGrpSpPr/>
          <p:nvPr/>
        </p:nvGrpSpPr>
        <p:grpSpPr>
          <a:xfrm>
            <a:off x="10197344" y="-64697"/>
            <a:ext cx="2410208" cy="2190775"/>
            <a:chOff x="7132025" y="-63150"/>
            <a:chExt cx="2410208" cy="2190775"/>
          </a:xfrm>
        </p:grpSpPr>
        <p:sp>
          <p:nvSpPr>
            <p:cNvPr id="6" name="Google Shape;227;p23">
              <a:extLst>
                <a:ext uri="{FF2B5EF4-FFF2-40B4-BE49-F238E27FC236}">
                  <a16:creationId xmlns:a16="http://schemas.microsoft.com/office/drawing/2014/main" id="{15FDC0C0-5AFD-E277-EB09-8112A1DBEB96}"/>
                </a:ext>
              </a:extLst>
            </p:cNvPr>
            <p:cNvSpPr/>
            <p:nvPr/>
          </p:nvSpPr>
          <p:spPr>
            <a:xfrm rot="10800000" flipH="1">
              <a:off x="7274600" y="-17209"/>
              <a:ext cx="1869356" cy="2144834"/>
            </a:xfrm>
            <a:custGeom>
              <a:avLst/>
              <a:gdLst/>
              <a:ahLst/>
              <a:cxnLst/>
              <a:rect l="l" t="t" r="r" b="b"/>
              <a:pathLst>
                <a:path w="46137" h="52936" extrusionOk="0">
                  <a:moveTo>
                    <a:pt x="46137" y="0"/>
                  </a:moveTo>
                  <a:lnTo>
                    <a:pt x="31599" y="0"/>
                  </a:lnTo>
                  <a:cubicBezTo>
                    <a:pt x="29635" y="0"/>
                    <a:pt x="27813" y="1084"/>
                    <a:pt x="26896" y="2810"/>
                  </a:cubicBezTo>
                  <a:lnTo>
                    <a:pt x="0" y="52935"/>
                  </a:lnTo>
                  <a:lnTo>
                    <a:pt x="46137" y="52935"/>
                  </a:lnTo>
                  <a:lnTo>
                    <a:pt x="46137" y="0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" name="Google Shape;228;p23">
              <a:extLst>
                <a:ext uri="{FF2B5EF4-FFF2-40B4-BE49-F238E27FC236}">
                  <a16:creationId xmlns:a16="http://schemas.microsoft.com/office/drawing/2014/main" id="{98916D25-1E73-896E-A258-A0403E671DA9}"/>
                </a:ext>
              </a:extLst>
            </p:cNvPr>
            <p:cNvSpPr/>
            <p:nvPr/>
          </p:nvSpPr>
          <p:spPr>
            <a:xfrm>
              <a:off x="8134575" y="-63150"/>
              <a:ext cx="1407658" cy="1095603"/>
            </a:xfrm>
            <a:custGeom>
              <a:avLst/>
              <a:gdLst/>
              <a:ahLst/>
              <a:cxnLst/>
              <a:rect l="l" t="t" r="r" b="b"/>
              <a:pathLst>
                <a:path w="34910" h="27171" extrusionOk="0">
                  <a:moveTo>
                    <a:pt x="13264" y="12"/>
                  </a:moveTo>
                  <a:lnTo>
                    <a:pt x="1072" y="22765"/>
                  </a:lnTo>
                  <a:cubicBezTo>
                    <a:pt x="0" y="24765"/>
                    <a:pt x="1453" y="27171"/>
                    <a:pt x="3739" y="27171"/>
                  </a:cubicBezTo>
                  <a:lnTo>
                    <a:pt x="18526" y="27171"/>
                  </a:lnTo>
                  <a:cubicBezTo>
                    <a:pt x="19645" y="27171"/>
                    <a:pt x="20669" y="26563"/>
                    <a:pt x="21193" y="25587"/>
                  </a:cubicBezTo>
                  <a:lnTo>
                    <a:pt x="34909" y="1"/>
                  </a:lnTo>
                  <a:lnTo>
                    <a:pt x="13264" y="1"/>
                  </a:lnTo>
                  <a:close/>
                </a:path>
              </a:pathLst>
            </a:custGeom>
            <a:gradFill>
              <a:gsLst>
                <a:gs pos="0">
                  <a:srgbClr val="00929B"/>
                </a:gs>
                <a:gs pos="100000">
                  <a:srgbClr val="00373D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" name="Google Shape;229;p23">
              <a:extLst>
                <a:ext uri="{FF2B5EF4-FFF2-40B4-BE49-F238E27FC236}">
                  <a16:creationId xmlns:a16="http://schemas.microsoft.com/office/drawing/2014/main" id="{C6905465-DA5F-C6FC-6B69-A2B90C684138}"/>
                </a:ext>
              </a:extLst>
            </p:cNvPr>
            <p:cNvSpPr/>
            <p:nvPr/>
          </p:nvSpPr>
          <p:spPr>
            <a:xfrm>
              <a:off x="8261925" y="535000"/>
              <a:ext cx="818600" cy="1140325"/>
            </a:xfrm>
            <a:custGeom>
              <a:avLst/>
              <a:gdLst/>
              <a:ahLst/>
              <a:cxnLst/>
              <a:rect l="l" t="t" r="r" b="b"/>
              <a:pathLst>
                <a:path w="32744" h="45613" extrusionOk="0">
                  <a:moveTo>
                    <a:pt x="23671" y="1488"/>
                  </a:moveTo>
                  <a:lnTo>
                    <a:pt x="1" y="45613"/>
                  </a:lnTo>
                  <a:lnTo>
                    <a:pt x="8288" y="45613"/>
                  </a:lnTo>
                  <a:lnTo>
                    <a:pt x="32743" y="0"/>
                  </a:lnTo>
                  <a:lnTo>
                    <a:pt x="26171" y="0"/>
                  </a:lnTo>
                  <a:cubicBezTo>
                    <a:pt x="25123" y="0"/>
                    <a:pt x="24159" y="572"/>
                    <a:pt x="23671" y="1488"/>
                  </a:cubicBezTo>
                  <a:close/>
                </a:path>
              </a:pathLst>
            </a:custGeom>
            <a:gradFill>
              <a:gsLst>
                <a:gs pos="0">
                  <a:srgbClr val="323366"/>
                </a:gs>
                <a:gs pos="63000">
                  <a:srgbClr val="194175"/>
                </a:gs>
                <a:gs pos="100000">
                  <a:srgbClr val="004F83"/>
                </a:gs>
              </a:gsLst>
              <a:lin ang="80993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cxnSp>
          <p:nvCxnSpPr>
            <p:cNvPr id="10" name="Google Shape;230;p23">
              <a:extLst>
                <a:ext uri="{FF2B5EF4-FFF2-40B4-BE49-F238E27FC236}">
                  <a16:creationId xmlns:a16="http://schemas.microsoft.com/office/drawing/2014/main" id="{206272F2-6316-843F-1F36-984DC7960370}"/>
                </a:ext>
              </a:extLst>
            </p:cNvPr>
            <p:cNvCxnSpPr/>
            <p:nvPr/>
          </p:nvCxnSpPr>
          <p:spPr>
            <a:xfrm rot="10800000" flipH="1">
              <a:off x="8012900" y="40425"/>
              <a:ext cx="416100" cy="720600"/>
            </a:xfrm>
            <a:prstGeom prst="straightConnector1">
              <a:avLst/>
            </a:pr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" name="Google Shape;231;p23">
              <a:extLst>
                <a:ext uri="{FF2B5EF4-FFF2-40B4-BE49-F238E27FC236}">
                  <a16:creationId xmlns:a16="http://schemas.microsoft.com/office/drawing/2014/main" id="{4A6765CC-C651-D28E-F1FD-9258A803D111}"/>
                </a:ext>
              </a:extLst>
            </p:cNvPr>
            <p:cNvCxnSpPr/>
            <p:nvPr/>
          </p:nvCxnSpPr>
          <p:spPr>
            <a:xfrm rot="10800000">
              <a:off x="7132025" y="-4875"/>
              <a:ext cx="749700" cy="1344600"/>
            </a:xfrm>
            <a:prstGeom prst="straightConnector1">
              <a:avLst/>
            </a:prstGeom>
            <a:noFill/>
            <a:ln w="19050" cap="flat" cmpd="sng">
              <a:solidFill>
                <a:srgbClr val="004F8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39278527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16BD9E-5A8D-635C-461D-B55E60E55D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226;p23">
            <a:extLst>
              <a:ext uri="{FF2B5EF4-FFF2-40B4-BE49-F238E27FC236}">
                <a16:creationId xmlns:a16="http://schemas.microsoft.com/office/drawing/2014/main" id="{26E227C4-E627-FA32-6284-BBBA05D604B1}"/>
              </a:ext>
            </a:extLst>
          </p:cNvPr>
          <p:cNvGrpSpPr/>
          <p:nvPr/>
        </p:nvGrpSpPr>
        <p:grpSpPr>
          <a:xfrm>
            <a:off x="10197344" y="-64697"/>
            <a:ext cx="2410208" cy="2190775"/>
            <a:chOff x="7132025" y="-63150"/>
            <a:chExt cx="2410208" cy="2190775"/>
          </a:xfrm>
        </p:grpSpPr>
        <p:sp>
          <p:nvSpPr>
            <p:cNvPr id="3" name="Google Shape;227;p23">
              <a:extLst>
                <a:ext uri="{FF2B5EF4-FFF2-40B4-BE49-F238E27FC236}">
                  <a16:creationId xmlns:a16="http://schemas.microsoft.com/office/drawing/2014/main" id="{50EFC538-4606-100D-C5E6-B02B0ECE148D}"/>
                </a:ext>
              </a:extLst>
            </p:cNvPr>
            <p:cNvSpPr/>
            <p:nvPr/>
          </p:nvSpPr>
          <p:spPr>
            <a:xfrm rot="10800000" flipH="1">
              <a:off x="7274600" y="-17209"/>
              <a:ext cx="1869356" cy="2144834"/>
            </a:xfrm>
            <a:custGeom>
              <a:avLst/>
              <a:gdLst/>
              <a:ahLst/>
              <a:cxnLst/>
              <a:rect l="l" t="t" r="r" b="b"/>
              <a:pathLst>
                <a:path w="46137" h="52936" extrusionOk="0">
                  <a:moveTo>
                    <a:pt x="46137" y="0"/>
                  </a:moveTo>
                  <a:lnTo>
                    <a:pt x="31599" y="0"/>
                  </a:lnTo>
                  <a:cubicBezTo>
                    <a:pt x="29635" y="0"/>
                    <a:pt x="27813" y="1084"/>
                    <a:pt x="26896" y="2810"/>
                  </a:cubicBezTo>
                  <a:lnTo>
                    <a:pt x="0" y="52935"/>
                  </a:lnTo>
                  <a:lnTo>
                    <a:pt x="46137" y="52935"/>
                  </a:lnTo>
                  <a:lnTo>
                    <a:pt x="46137" y="0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" name="Google Shape;228;p23">
              <a:extLst>
                <a:ext uri="{FF2B5EF4-FFF2-40B4-BE49-F238E27FC236}">
                  <a16:creationId xmlns:a16="http://schemas.microsoft.com/office/drawing/2014/main" id="{8435A218-B099-9204-AE43-80356221D147}"/>
                </a:ext>
              </a:extLst>
            </p:cNvPr>
            <p:cNvSpPr/>
            <p:nvPr/>
          </p:nvSpPr>
          <p:spPr>
            <a:xfrm>
              <a:off x="8134575" y="-63150"/>
              <a:ext cx="1407658" cy="1095603"/>
            </a:xfrm>
            <a:custGeom>
              <a:avLst/>
              <a:gdLst/>
              <a:ahLst/>
              <a:cxnLst/>
              <a:rect l="l" t="t" r="r" b="b"/>
              <a:pathLst>
                <a:path w="34910" h="27171" extrusionOk="0">
                  <a:moveTo>
                    <a:pt x="13264" y="12"/>
                  </a:moveTo>
                  <a:lnTo>
                    <a:pt x="1072" y="22765"/>
                  </a:lnTo>
                  <a:cubicBezTo>
                    <a:pt x="0" y="24765"/>
                    <a:pt x="1453" y="27171"/>
                    <a:pt x="3739" y="27171"/>
                  </a:cubicBezTo>
                  <a:lnTo>
                    <a:pt x="18526" y="27171"/>
                  </a:lnTo>
                  <a:cubicBezTo>
                    <a:pt x="19645" y="27171"/>
                    <a:pt x="20669" y="26563"/>
                    <a:pt x="21193" y="25587"/>
                  </a:cubicBezTo>
                  <a:lnTo>
                    <a:pt x="34909" y="1"/>
                  </a:lnTo>
                  <a:lnTo>
                    <a:pt x="13264" y="1"/>
                  </a:lnTo>
                  <a:close/>
                </a:path>
              </a:pathLst>
            </a:custGeom>
            <a:gradFill>
              <a:gsLst>
                <a:gs pos="0">
                  <a:srgbClr val="00929B"/>
                </a:gs>
                <a:gs pos="100000">
                  <a:srgbClr val="00373D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" name="Google Shape;229;p23">
              <a:extLst>
                <a:ext uri="{FF2B5EF4-FFF2-40B4-BE49-F238E27FC236}">
                  <a16:creationId xmlns:a16="http://schemas.microsoft.com/office/drawing/2014/main" id="{208762FD-CDF9-30A2-F84A-B5F98387B973}"/>
                </a:ext>
              </a:extLst>
            </p:cNvPr>
            <p:cNvSpPr/>
            <p:nvPr/>
          </p:nvSpPr>
          <p:spPr>
            <a:xfrm>
              <a:off x="8261925" y="535000"/>
              <a:ext cx="818600" cy="1140325"/>
            </a:xfrm>
            <a:custGeom>
              <a:avLst/>
              <a:gdLst/>
              <a:ahLst/>
              <a:cxnLst/>
              <a:rect l="l" t="t" r="r" b="b"/>
              <a:pathLst>
                <a:path w="32744" h="45613" extrusionOk="0">
                  <a:moveTo>
                    <a:pt x="23671" y="1488"/>
                  </a:moveTo>
                  <a:lnTo>
                    <a:pt x="1" y="45613"/>
                  </a:lnTo>
                  <a:lnTo>
                    <a:pt x="8288" y="45613"/>
                  </a:lnTo>
                  <a:lnTo>
                    <a:pt x="32743" y="0"/>
                  </a:lnTo>
                  <a:lnTo>
                    <a:pt x="26171" y="0"/>
                  </a:lnTo>
                  <a:cubicBezTo>
                    <a:pt x="25123" y="0"/>
                    <a:pt x="24159" y="572"/>
                    <a:pt x="23671" y="1488"/>
                  </a:cubicBezTo>
                  <a:close/>
                </a:path>
              </a:pathLst>
            </a:custGeom>
            <a:gradFill>
              <a:gsLst>
                <a:gs pos="0">
                  <a:srgbClr val="323366"/>
                </a:gs>
                <a:gs pos="63000">
                  <a:srgbClr val="194175"/>
                </a:gs>
                <a:gs pos="100000">
                  <a:srgbClr val="004F83"/>
                </a:gs>
              </a:gsLst>
              <a:lin ang="80993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cxnSp>
          <p:nvCxnSpPr>
            <p:cNvPr id="11" name="Google Shape;230;p23">
              <a:extLst>
                <a:ext uri="{FF2B5EF4-FFF2-40B4-BE49-F238E27FC236}">
                  <a16:creationId xmlns:a16="http://schemas.microsoft.com/office/drawing/2014/main" id="{5A5E4143-1269-0C64-3BB4-0851B2E56ACE}"/>
                </a:ext>
              </a:extLst>
            </p:cNvPr>
            <p:cNvCxnSpPr/>
            <p:nvPr/>
          </p:nvCxnSpPr>
          <p:spPr>
            <a:xfrm rot="10800000" flipH="1">
              <a:off x="8012900" y="40425"/>
              <a:ext cx="416100" cy="720600"/>
            </a:xfrm>
            <a:prstGeom prst="straightConnector1">
              <a:avLst/>
            </a:pr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" name="Google Shape;231;p23">
              <a:extLst>
                <a:ext uri="{FF2B5EF4-FFF2-40B4-BE49-F238E27FC236}">
                  <a16:creationId xmlns:a16="http://schemas.microsoft.com/office/drawing/2014/main" id="{E213F49F-A7A4-0DF8-FCAD-BF17619E106E}"/>
                </a:ext>
              </a:extLst>
            </p:cNvPr>
            <p:cNvCxnSpPr/>
            <p:nvPr/>
          </p:nvCxnSpPr>
          <p:spPr>
            <a:xfrm rot="10800000">
              <a:off x="7132025" y="-4875"/>
              <a:ext cx="749700" cy="1344600"/>
            </a:xfrm>
            <a:prstGeom prst="straightConnector1">
              <a:avLst/>
            </a:prstGeom>
            <a:noFill/>
            <a:ln w="19050" cap="flat" cmpd="sng">
              <a:solidFill>
                <a:srgbClr val="004F8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8" name="Title 7">
            <a:extLst>
              <a:ext uri="{FF2B5EF4-FFF2-40B4-BE49-F238E27FC236}">
                <a16:creationId xmlns:a16="http://schemas.microsoft.com/office/drawing/2014/main" id="{2DFF73C0-1710-3D19-AB0B-D361C133DA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028" y="274638"/>
            <a:ext cx="10216697" cy="1143000"/>
          </a:xfrm>
        </p:spPr>
        <p:txBody>
          <a:bodyPr/>
          <a:lstStyle/>
          <a:p>
            <a:r>
              <a:rPr lang="en-MY" b="1" dirty="0">
                <a:solidFill>
                  <a:srgbClr val="00B050"/>
                </a:solidFill>
                <a:ea typeface="+mn-ea"/>
                <a:cs typeface="+mn-cs"/>
              </a:rPr>
              <a:t>Supervised learning</a:t>
            </a:r>
            <a:br>
              <a:rPr lang="en-MY" sz="3200" b="1" dirty="0">
                <a:solidFill>
                  <a:srgbClr val="00B050"/>
                </a:solidFill>
                <a:ea typeface="+mn-ea"/>
                <a:cs typeface="+mn-cs"/>
              </a:rPr>
            </a:br>
            <a:r>
              <a:rPr lang="en-MY" sz="2000" dirty="0"/>
              <a:t>Classification Example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6151CC-6829-7E8A-6634-38FF9268AB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027" y="1326684"/>
            <a:ext cx="8605387" cy="2720576"/>
          </a:xfrm>
          <a:prstGeom prst="rect">
            <a:avLst/>
          </a:prstGeom>
        </p:spPr>
      </p:pic>
      <p:pic>
        <p:nvPicPr>
          <p:cNvPr id="1026" name="Picture 2" descr="UCI ICS] UCI ML Repository Highlights Four Impactful Projects at 2022 ML  Hackathon | by Karen | Medium">
            <a:extLst>
              <a:ext uri="{FF2B5EF4-FFF2-40B4-BE49-F238E27FC236}">
                <a16:creationId xmlns:a16="http://schemas.microsoft.com/office/drawing/2014/main" id="{8813EEFF-97A1-A874-0042-5C156400D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3300" y="1324900"/>
            <a:ext cx="2707421" cy="906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CD29462-65CE-2A8F-59C0-9D125E42FA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1139" y="1324899"/>
            <a:ext cx="2544618" cy="272057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EF73150-92AC-18E0-AB3E-BCD58D36AA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1960" y="4753646"/>
            <a:ext cx="4916171" cy="1574640"/>
          </a:xfrm>
          <a:prstGeom prst="rect">
            <a:avLst/>
          </a:prstGeom>
        </p:spPr>
      </p:pic>
      <p:sp>
        <p:nvSpPr>
          <p:cNvPr id="6" name="Right Brace 5">
            <a:extLst>
              <a:ext uri="{FF2B5EF4-FFF2-40B4-BE49-F238E27FC236}">
                <a16:creationId xmlns:a16="http://schemas.microsoft.com/office/drawing/2014/main" id="{794577BF-B79A-5F7A-E410-6E3B066DD3CE}"/>
              </a:ext>
            </a:extLst>
          </p:cNvPr>
          <p:cNvSpPr/>
          <p:nvPr/>
        </p:nvSpPr>
        <p:spPr>
          <a:xfrm rot="16200000">
            <a:off x="7919742" y="2750069"/>
            <a:ext cx="259937" cy="374721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397E5C-89EA-6B3E-90DE-20F9B74D4E0C}"/>
              </a:ext>
            </a:extLst>
          </p:cNvPr>
          <p:cNvSpPr txBox="1"/>
          <p:nvPr/>
        </p:nvSpPr>
        <p:spPr>
          <a:xfrm>
            <a:off x="7846449" y="4153309"/>
            <a:ext cx="4065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+mj-lt"/>
              </a:rPr>
              <a:t>IVs</a:t>
            </a:r>
            <a:endParaRPr lang="en-MY" sz="1400" b="1" dirty="0"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F4CF1BA-5C27-DE64-C7B8-61EB9D8E9B50}"/>
              </a:ext>
            </a:extLst>
          </p:cNvPr>
          <p:cNvSpPr txBox="1"/>
          <p:nvPr/>
        </p:nvSpPr>
        <p:spPr>
          <a:xfrm>
            <a:off x="11344767" y="4759008"/>
            <a:ext cx="3887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+mj-lt"/>
              </a:rPr>
              <a:t>TV</a:t>
            </a:r>
            <a:endParaRPr lang="en-MY" sz="1400" b="1" dirty="0">
              <a:latin typeface="+mj-lt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14D001E-5981-3808-EBA5-8B3FEA72E875}"/>
              </a:ext>
            </a:extLst>
          </p:cNvPr>
          <p:cNvCxnSpPr>
            <a:stCxn id="10" idx="1"/>
          </p:cNvCxnSpPr>
          <p:nvPr/>
        </p:nvCxnSpPr>
        <p:spPr bwMode="auto">
          <a:xfrm flipH="1" flipV="1">
            <a:off x="10788131" y="4912896"/>
            <a:ext cx="556636" cy="1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DEEEAA3-CF9E-2AAC-A284-E32BE6A65B39}"/>
              </a:ext>
            </a:extLst>
          </p:cNvPr>
          <p:cNvSpPr txBox="1"/>
          <p:nvPr/>
        </p:nvSpPr>
        <p:spPr>
          <a:xfrm>
            <a:off x="536028" y="4644459"/>
            <a:ext cx="49161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A classification model can be built to classify </a:t>
            </a:r>
          </a:p>
          <a:p>
            <a:r>
              <a:rPr lang="en-US" dirty="0">
                <a:latin typeface="+mj-lt"/>
              </a:rPr>
              <a:t>the “species” based on the IVs. </a:t>
            </a:r>
            <a:endParaRPr lang="en-MY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087079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58BF4A-3EB8-FF48-9FCC-101679EA71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C170F5AD-3ABC-234D-EB47-36094671BA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599" y="274638"/>
            <a:ext cx="10457373" cy="1143000"/>
          </a:xfrm>
        </p:spPr>
        <p:txBody>
          <a:bodyPr/>
          <a:lstStyle/>
          <a:p>
            <a:r>
              <a:rPr lang="en-MY" b="1" dirty="0">
                <a:solidFill>
                  <a:srgbClr val="00B050"/>
                </a:solidFill>
                <a:ea typeface="+mn-ea"/>
                <a:cs typeface="+mn-cs"/>
              </a:rPr>
              <a:t>Supervised learning</a:t>
            </a:r>
            <a:br>
              <a:rPr lang="en-MY" sz="4400" b="1" dirty="0">
                <a:solidFill>
                  <a:srgbClr val="00B050"/>
                </a:solidFill>
                <a:ea typeface="+mn-ea"/>
                <a:cs typeface="+mn-cs"/>
              </a:rPr>
            </a:br>
            <a:r>
              <a:rPr lang="en-MY" sz="2000" dirty="0"/>
              <a:t>Regression Example</a:t>
            </a:r>
          </a:p>
        </p:txBody>
      </p:sp>
      <p:pic>
        <p:nvPicPr>
          <p:cNvPr id="2062" name="Picture 14" descr="Kaggle - Wikipedia">
            <a:extLst>
              <a:ext uri="{FF2B5EF4-FFF2-40B4-BE49-F238E27FC236}">
                <a16:creationId xmlns:a16="http://schemas.microsoft.com/office/drawing/2014/main" id="{D98BEBE0-A86D-625F-BBB1-C349364F90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693" y="1598112"/>
            <a:ext cx="884246" cy="342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BC9D136-39B2-6B44-E6DB-2167FEA206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599" y="2012813"/>
            <a:ext cx="9144000" cy="444491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319D406-A045-F1D7-CAD2-72A24567A832}"/>
              </a:ext>
            </a:extLst>
          </p:cNvPr>
          <p:cNvSpPr txBox="1"/>
          <p:nvPr/>
        </p:nvSpPr>
        <p:spPr>
          <a:xfrm>
            <a:off x="9519909" y="4609504"/>
            <a:ext cx="250767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sz="2000" dirty="0">
                <a:latin typeface="+mj-lt"/>
              </a:rPr>
              <a:t>This is a house price prediction dataset</a:t>
            </a:r>
          </a:p>
          <a:p>
            <a:pPr algn="ctr"/>
            <a:endParaRPr lang="en-MY" sz="2000" dirty="0">
              <a:latin typeface="+mj-lt"/>
            </a:endParaRPr>
          </a:p>
          <a:p>
            <a:pPr algn="ctr"/>
            <a:r>
              <a:rPr lang="en-MY" sz="2000" dirty="0">
                <a:latin typeface="+mj-lt"/>
              </a:rPr>
              <a:t>Many IVs</a:t>
            </a:r>
          </a:p>
          <a:p>
            <a:pPr algn="ctr"/>
            <a:r>
              <a:rPr lang="en-MY" sz="2000" dirty="0">
                <a:latin typeface="+mj-lt"/>
              </a:rPr>
              <a:t>1 TV = Price</a:t>
            </a:r>
          </a:p>
        </p:txBody>
      </p:sp>
      <p:grpSp>
        <p:nvGrpSpPr>
          <p:cNvPr id="2" name="Google Shape;226;p23">
            <a:extLst>
              <a:ext uri="{FF2B5EF4-FFF2-40B4-BE49-F238E27FC236}">
                <a16:creationId xmlns:a16="http://schemas.microsoft.com/office/drawing/2014/main" id="{C3E2F5E4-9AF2-6033-3300-E8DE59FC3398}"/>
              </a:ext>
            </a:extLst>
          </p:cNvPr>
          <p:cNvGrpSpPr/>
          <p:nvPr/>
        </p:nvGrpSpPr>
        <p:grpSpPr>
          <a:xfrm>
            <a:off x="10197344" y="-64697"/>
            <a:ext cx="2410208" cy="2190775"/>
            <a:chOff x="7132025" y="-63150"/>
            <a:chExt cx="2410208" cy="2190775"/>
          </a:xfrm>
        </p:grpSpPr>
        <p:sp>
          <p:nvSpPr>
            <p:cNvPr id="4" name="Google Shape;227;p23">
              <a:extLst>
                <a:ext uri="{FF2B5EF4-FFF2-40B4-BE49-F238E27FC236}">
                  <a16:creationId xmlns:a16="http://schemas.microsoft.com/office/drawing/2014/main" id="{3C0C4CE9-65D9-58E3-28E5-D9AEBC3C2DEF}"/>
                </a:ext>
              </a:extLst>
            </p:cNvPr>
            <p:cNvSpPr/>
            <p:nvPr/>
          </p:nvSpPr>
          <p:spPr>
            <a:xfrm rot="10800000" flipH="1">
              <a:off x="7274600" y="-17209"/>
              <a:ext cx="1869356" cy="2144834"/>
            </a:xfrm>
            <a:custGeom>
              <a:avLst/>
              <a:gdLst/>
              <a:ahLst/>
              <a:cxnLst/>
              <a:rect l="l" t="t" r="r" b="b"/>
              <a:pathLst>
                <a:path w="46137" h="52936" extrusionOk="0">
                  <a:moveTo>
                    <a:pt x="46137" y="0"/>
                  </a:moveTo>
                  <a:lnTo>
                    <a:pt x="31599" y="0"/>
                  </a:lnTo>
                  <a:cubicBezTo>
                    <a:pt x="29635" y="0"/>
                    <a:pt x="27813" y="1084"/>
                    <a:pt x="26896" y="2810"/>
                  </a:cubicBezTo>
                  <a:lnTo>
                    <a:pt x="0" y="52935"/>
                  </a:lnTo>
                  <a:lnTo>
                    <a:pt x="46137" y="52935"/>
                  </a:lnTo>
                  <a:lnTo>
                    <a:pt x="46137" y="0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" name="Google Shape;228;p23">
              <a:extLst>
                <a:ext uri="{FF2B5EF4-FFF2-40B4-BE49-F238E27FC236}">
                  <a16:creationId xmlns:a16="http://schemas.microsoft.com/office/drawing/2014/main" id="{EACDC791-2EAE-9EE8-AFFF-9D0B06E4A18B}"/>
                </a:ext>
              </a:extLst>
            </p:cNvPr>
            <p:cNvSpPr/>
            <p:nvPr/>
          </p:nvSpPr>
          <p:spPr>
            <a:xfrm>
              <a:off x="8134575" y="-63150"/>
              <a:ext cx="1407658" cy="1095603"/>
            </a:xfrm>
            <a:custGeom>
              <a:avLst/>
              <a:gdLst/>
              <a:ahLst/>
              <a:cxnLst/>
              <a:rect l="l" t="t" r="r" b="b"/>
              <a:pathLst>
                <a:path w="34910" h="27171" extrusionOk="0">
                  <a:moveTo>
                    <a:pt x="13264" y="12"/>
                  </a:moveTo>
                  <a:lnTo>
                    <a:pt x="1072" y="22765"/>
                  </a:lnTo>
                  <a:cubicBezTo>
                    <a:pt x="0" y="24765"/>
                    <a:pt x="1453" y="27171"/>
                    <a:pt x="3739" y="27171"/>
                  </a:cubicBezTo>
                  <a:lnTo>
                    <a:pt x="18526" y="27171"/>
                  </a:lnTo>
                  <a:cubicBezTo>
                    <a:pt x="19645" y="27171"/>
                    <a:pt x="20669" y="26563"/>
                    <a:pt x="21193" y="25587"/>
                  </a:cubicBezTo>
                  <a:lnTo>
                    <a:pt x="34909" y="1"/>
                  </a:lnTo>
                  <a:lnTo>
                    <a:pt x="13264" y="1"/>
                  </a:lnTo>
                  <a:close/>
                </a:path>
              </a:pathLst>
            </a:custGeom>
            <a:gradFill>
              <a:gsLst>
                <a:gs pos="0">
                  <a:srgbClr val="00929B"/>
                </a:gs>
                <a:gs pos="100000">
                  <a:srgbClr val="00373D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" name="Google Shape;229;p23">
              <a:extLst>
                <a:ext uri="{FF2B5EF4-FFF2-40B4-BE49-F238E27FC236}">
                  <a16:creationId xmlns:a16="http://schemas.microsoft.com/office/drawing/2014/main" id="{A953FDDE-9044-8D23-1705-27CA2DA7EC94}"/>
                </a:ext>
              </a:extLst>
            </p:cNvPr>
            <p:cNvSpPr/>
            <p:nvPr/>
          </p:nvSpPr>
          <p:spPr>
            <a:xfrm>
              <a:off x="8261925" y="535000"/>
              <a:ext cx="818600" cy="1140325"/>
            </a:xfrm>
            <a:custGeom>
              <a:avLst/>
              <a:gdLst/>
              <a:ahLst/>
              <a:cxnLst/>
              <a:rect l="l" t="t" r="r" b="b"/>
              <a:pathLst>
                <a:path w="32744" h="45613" extrusionOk="0">
                  <a:moveTo>
                    <a:pt x="23671" y="1488"/>
                  </a:moveTo>
                  <a:lnTo>
                    <a:pt x="1" y="45613"/>
                  </a:lnTo>
                  <a:lnTo>
                    <a:pt x="8288" y="45613"/>
                  </a:lnTo>
                  <a:lnTo>
                    <a:pt x="32743" y="0"/>
                  </a:lnTo>
                  <a:lnTo>
                    <a:pt x="26171" y="0"/>
                  </a:lnTo>
                  <a:cubicBezTo>
                    <a:pt x="25123" y="0"/>
                    <a:pt x="24159" y="572"/>
                    <a:pt x="23671" y="1488"/>
                  </a:cubicBezTo>
                  <a:close/>
                </a:path>
              </a:pathLst>
            </a:custGeom>
            <a:gradFill>
              <a:gsLst>
                <a:gs pos="0">
                  <a:srgbClr val="323366"/>
                </a:gs>
                <a:gs pos="63000">
                  <a:srgbClr val="194175"/>
                </a:gs>
                <a:gs pos="100000">
                  <a:srgbClr val="004F83"/>
                </a:gs>
              </a:gsLst>
              <a:lin ang="80993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cxnSp>
          <p:nvCxnSpPr>
            <p:cNvPr id="7" name="Google Shape;230;p23">
              <a:extLst>
                <a:ext uri="{FF2B5EF4-FFF2-40B4-BE49-F238E27FC236}">
                  <a16:creationId xmlns:a16="http://schemas.microsoft.com/office/drawing/2014/main" id="{E8A6E427-2026-F376-105D-F476EFFA5D73}"/>
                </a:ext>
              </a:extLst>
            </p:cNvPr>
            <p:cNvCxnSpPr/>
            <p:nvPr/>
          </p:nvCxnSpPr>
          <p:spPr>
            <a:xfrm rot="10800000" flipH="1">
              <a:off x="8012900" y="40425"/>
              <a:ext cx="416100" cy="720600"/>
            </a:xfrm>
            <a:prstGeom prst="straightConnector1">
              <a:avLst/>
            </a:pr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" name="Google Shape;231;p23">
              <a:extLst>
                <a:ext uri="{FF2B5EF4-FFF2-40B4-BE49-F238E27FC236}">
                  <a16:creationId xmlns:a16="http://schemas.microsoft.com/office/drawing/2014/main" id="{69A97A65-FD50-85AA-F0B6-A84C3C4DEF2A}"/>
                </a:ext>
              </a:extLst>
            </p:cNvPr>
            <p:cNvCxnSpPr/>
            <p:nvPr/>
          </p:nvCxnSpPr>
          <p:spPr>
            <a:xfrm rot="10800000">
              <a:off x="7132025" y="-4875"/>
              <a:ext cx="749700" cy="1344600"/>
            </a:xfrm>
            <a:prstGeom prst="straightConnector1">
              <a:avLst/>
            </a:prstGeom>
            <a:noFill/>
            <a:ln w="19050" cap="flat" cmpd="sng">
              <a:solidFill>
                <a:srgbClr val="004F8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37660818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BF8A67-A9E6-80DB-DA83-04D0FD62E4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226;p23">
            <a:extLst>
              <a:ext uri="{FF2B5EF4-FFF2-40B4-BE49-F238E27FC236}">
                <a16:creationId xmlns:a16="http://schemas.microsoft.com/office/drawing/2014/main" id="{2599C88A-94D9-6EB9-E7C0-21000CCD4687}"/>
              </a:ext>
            </a:extLst>
          </p:cNvPr>
          <p:cNvGrpSpPr/>
          <p:nvPr/>
        </p:nvGrpSpPr>
        <p:grpSpPr>
          <a:xfrm>
            <a:off x="10197344" y="-64697"/>
            <a:ext cx="2410208" cy="2190775"/>
            <a:chOff x="7132025" y="-63150"/>
            <a:chExt cx="2410208" cy="2190775"/>
          </a:xfrm>
        </p:grpSpPr>
        <p:sp>
          <p:nvSpPr>
            <p:cNvPr id="3" name="Google Shape;227;p23">
              <a:extLst>
                <a:ext uri="{FF2B5EF4-FFF2-40B4-BE49-F238E27FC236}">
                  <a16:creationId xmlns:a16="http://schemas.microsoft.com/office/drawing/2014/main" id="{F77A8550-7E21-0FA4-B00F-3CFDF9F8A910}"/>
                </a:ext>
              </a:extLst>
            </p:cNvPr>
            <p:cNvSpPr/>
            <p:nvPr/>
          </p:nvSpPr>
          <p:spPr>
            <a:xfrm rot="10800000" flipH="1">
              <a:off x="7274600" y="-17209"/>
              <a:ext cx="1869356" cy="2144834"/>
            </a:xfrm>
            <a:custGeom>
              <a:avLst/>
              <a:gdLst/>
              <a:ahLst/>
              <a:cxnLst/>
              <a:rect l="l" t="t" r="r" b="b"/>
              <a:pathLst>
                <a:path w="46137" h="52936" extrusionOk="0">
                  <a:moveTo>
                    <a:pt x="46137" y="0"/>
                  </a:moveTo>
                  <a:lnTo>
                    <a:pt x="31599" y="0"/>
                  </a:lnTo>
                  <a:cubicBezTo>
                    <a:pt x="29635" y="0"/>
                    <a:pt x="27813" y="1084"/>
                    <a:pt x="26896" y="2810"/>
                  </a:cubicBezTo>
                  <a:lnTo>
                    <a:pt x="0" y="52935"/>
                  </a:lnTo>
                  <a:lnTo>
                    <a:pt x="46137" y="52935"/>
                  </a:lnTo>
                  <a:lnTo>
                    <a:pt x="46137" y="0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" name="Google Shape;228;p23">
              <a:extLst>
                <a:ext uri="{FF2B5EF4-FFF2-40B4-BE49-F238E27FC236}">
                  <a16:creationId xmlns:a16="http://schemas.microsoft.com/office/drawing/2014/main" id="{5B8A144B-F37C-CAC3-62EF-FBA23E6F5844}"/>
                </a:ext>
              </a:extLst>
            </p:cNvPr>
            <p:cNvSpPr/>
            <p:nvPr/>
          </p:nvSpPr>
          <p:spPr>
            <a:xfrm>
              <a:off x="8134575" y="-63150"/>
              <a:ext cx="1407658" cy="1095603"/>
            </a:xfrm>
            <a:custGeom>
              <a:avLst/>
              <a:gdLst/>
              <a:ahLst/>
              <a:cxnLst/>
              <a:rect l="l" t="t" r="r" b="b"/>
              <a:pathLst>
                <a:path w="34910" h="27171" extrusionOk="0">
                  <a:moveTo>
                    <a:pt x="13264" y="12"/>
                  </a:moveTo>
                  <a:lnTo>
                    <a:pt x="1072" y="22765"/>
                  </a:lnTo>
                  <a:cubicBezTo>
                    <a:pt x="0" y="24765"/>
                    <a:pt x="1453" y="27171"/>
                    <a:pt x="3739" y="27171"/>
                  </a:cubicBezTo>
                  <a:lnTo>
                    <a:pt x="18526" y="27171"/>
                  </a:lnTo>
                  <a:cubicBezTo>
                    <a:pt x="19645" y="27171"/>
                    <a:pt x="20669" y="26563"/>
                    <a:pt x="21193" y="25587"/>
                  </a:cubicBezTo>
                  <a:lnTo>
                    <a:pt x="34909" y="1"/>
                  </a:lnTo>
                  <a:lnTo>
                    <a:pt x="13264" y="1"/>
                  </a:lnTo>
                  <a:close/>
                </a:path>
              </a:pathLst>
            </a:custGeom>
            <a:gradFill>
              <a:gsLst>
                <a:gs pos="0">
                  <a:srgbClr val="00929B"/>
                </a:gs>
                <a:gs pos="100000">
                  <a:srgbClr val="00373D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" name="Google Shape;229;p23">
              <a:extLst>
                <a:ext uri="{FF2B5EF4-FFF2-40B4-BE49-F238E27FC236}">
                  <a16:creationId xmlns:a16="http://schemas.microsoft.com/office/drawing/2014/main" id="{72E9DF61-C25B-4A22-4E21-59E8A8DB81AC}"/>
                </a:ext>
              </a:extLst>
            </p:cNvPr>
            <p:cNvSpPr/>
            <p:nvPr/>
          </p:nvSpPr>
          <p:spPr>
            <a:xfrm>
              <a:off x="8261925" y="535000"/>
              <a:ext cx="818600" cy="1140325"/>
            </a:xfrm>
            <a:custGeom>
              <a:avLst/>
              <a:gdLst/>
              <a:ahLst/>
              <a:cxnLst/>
              <a:rect l="l" t="t" r="r" b="b"/>
              <a:pathLst>
                <a:path w="32744" h="45613" extrusionOk="0">
                  <a:moveTo>
                    <a:pt x="23671" y="1488"/>
                  </a:moveTo>
                  <a:lnTo>
                    <a:pt x="1" y="45613"/>
                  </a:lnTo>
                  <a:lnTo>
                    <a:pt x="8288" y="45613"/>
                  </a:lnTo>
                  <a:lnTo>
                    <a:pt x="32743" y="0"/>
                  </a:lnTo>
                  <a:lnTo>
                    <a:pt x="26171" y="0"/>
                  </a:lnTo>
                  <a:cubicBezTo>
                    <a:pt x="25123" y="0"/>
                    <a:pt x="24159" y="572"/>
                    <a:pt x="23671" y="1488"/>
                  </a:cubicBezTo>
                  <a:close/>
                </a:path>
              </a:pathLst>
            </a:custGeom>
            <a:gradFill>
              <a:gsLst>
                <a:gs pos="0">
                  <a:srgbClr val="323366"/>
                </a:gs>
                <a:gs pos="63000">
                  <a:srgbClr val="194175"/>
                </a:gs>
                <a:gs pos="100000">
                  <a:srgbClr val="004F83"/>
                </a:gs>
              </a:gsLst>
              <a:lin ang="80993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cxnSp>
          <p:nvCxnSpPr>
            <p:cNvPr id="20" name="Google Shape;230;p23">
              <a:extLst>
                <a:ext uri="{FF2B5EF4-FFF2-40B4-BE49-F238E27FC236}">
                  <a16:creationId xmlns:a16="http://schemas.microsoft.com/office/drawing/2014/main" id="{A30D8051-309F-1529-7962-2C53AE49AFFA}"/>
                </a:ext>
              </a:extLst>
            </p:cNvPr>
            <p:cNvCxnSpPr/>
            <p:nvPr/>
          </p:nvCxnSpPr>
          <p:spPr>
            <a:xfrm rot="10800000" flipH="1">
              <a:off x="8012900" y="40425"/>
              <a:ext cx="416100" cy="720600"/>
            </a:xfrm>
            <a:prstGeom prst="straightConnector1">
              <a:avLst/>
            </a:pr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" name="Google Shape;231;p23">
              <a:extLst>
                <a:ext uri="{FF2B5EF4-FFF2-40B4-BE49-F238E27FC236}">
                  <a16:creationId xmlns:a16="http://schemas.microsoft.com/office/drawing/2014/main" id="{EF962293-8F72-9D38-9DE0-293487A50080}"/>
                </a:ext>
              </a:extLst>
            </p:cNvPr>
            <p:cNvCxnSpPr/>
            <p:nvPr/>
          </p:nvCxnSpPr>
          <p:spPr>
            <a:xfrm rot="10800000">
              <a:off x="7132025" y="-4875"/>
              <a:ext cx="749700" cy="1344600"/>
            </a:xfrm>
            <a:prstGeom prst="straightConnector1">
              <a:avLst/>
            </a:prstGeom>
            <a:noFill/>
            <a:ln w="19050" cap="flat" cmpd="sng">
              <a:solidFill>
                <a:srgbClr val="004F8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8" name="Title 7">
            <a:extLst>
              <a:ext uri="{FF2B5EF4-FFF2-40B4-BE49-F238E27FC236}">
                <a16:creationId xmlns:a16="http://schemas.microsoft.com/office/drawing/2014/main" id="{0EDEEF62-81F9-B3ED-551E-548F9A22C7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248" y="274638"/>
            <a:ext cx="10208477" cy="1143000"/>
          </a:xfrm>
        </p:spPr>
        <p:txBody>
          <a:bodyPr/>
          <a:lstStyle/>
          <a:p>
            <a:r>
              <a:rPr lang="en-MY" b="1" dirty="0">
                <a:solidFill>
                  <a:srgbClr val="00B050"/>
                </a:solidFill>
                <a:ea typeface="+mn-ea"/>
                <a:cs typeface="+mn-cs"/>
              </a:rPr>
              <a:t>Supervised learning</a:t>
            </a:r>
            <a:br>
              <a:rPr lang="en-MY" sz="4400" b="1" dirty="0">
                <a:solidFill>
                  <a:srgbClr val="00B050"/>
                </a:solidFill>
                <a:ea typeface="+mn-ea"/>
                <a:cs typeface="+mn-cs"/>
              </a:rPr>
            </a:br>
            <a:r>
              <a:rPr lang="en-MY" sz="2000" dirty="0"/>
              <a:t>Image Classification</a:t>
            </a:r>
            <a:endParaRPr lang="en-MY" dirty="0"/>
          </a:p>
        </p:txBody>
      </p:sp>
      <p:sp>
        <p:nvSpPr>
          <p:cNvPr id="10" name="Rounded Rectangle 9"/>
          <p:cNvSpPr/>
          <p:nvPr/>
        </p:nvSpPr>
        <p:spPr>
          <a:xfrm>
            <a:off x="5395726" y="1960860"/>
            <a:ext cx="1600200" cy="54681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600" dirty="0">
                <a:solidFill>
                  <a:prstClr val="black"/>
                </a:solidFill>
                <a:latin typeface="+mj-lt"/>
              </a:rPr>
              <a:t>Training Labels</a:t>
            </a:r>
          </a:p>
          <a:p>
            <a:pPr algn="ctr">
              <a:defRPr/>
            </a:pPr>
            <a:r>
              <a:rPr lang="en-US" sz="1600" dirty="0">
                <a:solidFill>
                  <a:prstClr val="black"/>
                </a:solidFill>
                <a:latin typeface="+mj-lt"/>
              </a:rPr>
              <a:t>(Targets)</a:t>
            </a:r>
          </a:p>
        </p:txBody>
      </p:sp>
      <p:grpSp>
        <p:nvGrpSpPr>
          <p:cNvPr id="25604" name="Group 12"/>
          <p:cNvGrpSpPr>
            <a:grpSpLocks/>
          </p:cNvGrpSpPr>
          <p:nvPr/>
        </p:nvGrpSpPr>
        <p:grpSpPr bwMode="auto">
          <a:xfrm>
            <a:off x="362019" y="2269292"/>
            <a:ext cx="1943781" cy="2271541"/>
            <a:chOff x="228600" y="1417320"/>
            <a:chExt cx="2438400" cy="2849880"/>
          </a:xfrm>
        </p:grpSpPr>
        <p:pic>
          <p:nvPicPr>
            <p:cNvPr id="25625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400" y="2228850"/>
              <a:ext cx="1324907" cy="8810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626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200" y="3295650"/>
              <a:ext cx="1238250" cy="819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627" name="Picture 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6800" y="2762250"/>
              <a:ext cx="1428750" cy="1076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628" name="Picture 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4400" y="2457450"/>
              <a:ext cx="1295400" cy="11144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629" name="TextBox 7"/>
            <p:cNvSpPr txBox="1">
              <a:spLocks noChangeArrowheads="1"/>
            </p:cNvSpPr>
            <p:nvPr/>
          </p:nvSpPr>
          <p:spPr bwMode="auto">
            <a:xfrm>
              <a:off x="457199" y="1417320"/>
              <a:ext cx="1828800" cy="7336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600" b="1" dirty="0">
                  <a:solidFill>
                    <a:srgbClr val="000000"/>
                  </a:solidFill>
                  <a:latin typeface="+mj-lt"/>
                  <a:cs typeface="Arial" panose="020B0604020202020204" pitchFamily="34" charset="0"/>
                </a:rPr>
                <a:t>Training Images</a:t>
              </a: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228600" y="1447485"/>
              <a:ext cx="2438400" cy="2819715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dirty="0">
                <a:solidFill>
                  <a:prstClr val="black"/>
                </a:solidFill>
                <a:latin typeface="+mj-lt"/>
              </a:endParaRPr>
            </a:p>
          </p:txBody>
        </p:sp>
      </p:grpSp>
      <p:sp>
        <p:nvSpPr>
          <p:cNvPr id="12" name="Rounded Rectangle 11"/>
          <p:cNvSpPr/>
          <p:nvPr/>
        </p:nvSpPr>
        <p:spPr>
          <a:xfrm>
            <a:off x="5363135" y="3106885"/>
            <a:ext cx="1600200" cy="9144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600" dirty="0">
                <a:solidFill>
                  <a:prstClr val="black"/>
                </a:solidFill>
                <a:latin typeface="+mj-lt"/>
              </a:rPr>
              <a:t>Classifier Training</a:t>
            </a:r>
          </a:p>
        </p:txBody>
      </p:sp>
      <p:sp>
        <p:nvSpPr>
          <p:cNvPr id="25606" name="TextBox 13"/>
          <p:cNvSpPr txBox="1">
            <a:spLocks noChangeArrowheads="1"/>
          </p:cNvSpPr>
          <p:nvPr/>
        </p:nvSpPr>
        <p:spPr bwMode="auto">
          <a:xfrm>
            <a:off x="4584014" y="2692131"/>
            <a:ext cx="89729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 b="1" dirty="0">
                <a:solidFill>
                  <a:srgbClr val="00B050"/>
                </a:solidFill>
                <a:latin typeface="+mj-lt"/>
                <a:cs typeface="Arial" panose="020B0604020202020204" pitchFamily="34" charset="0"/>
              </a:rPr>
              <a:t>Training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3005417" y="3106885"/>
            <a:ext cx="1752600" cy="9144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600" dirty="0">
                <a:solidFill>
                  <a:prstClr val="black"/>
                </a:solidFill>
                <a:latin typeface="+mj-lt"/>
              </a:rPr>
              <a:t>Image Features</a:t>
            </a:r>
          </a:p>
        </p:txBody>
      </p:sp>
      <p:sp>
        <p:nvSpPr>
          <p:cNvPr id="16" name="Right Arrow 15"/>
          <p:cNvSpPr/>
          <p:nvPr/>
        </p:nvSpPr>
        <p:spPr>
          <a:xfrm>
            <a:off x="2436158" y="3411685"/>
            <a:ext cx="4572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600">
              <a:solidFill>
                <a:prstClr val="white"/>
              </a:solidFill>
              <a:latin typeface="+mj-lt"/>
            </a:endParaRPr>
          </a:p>
        </p:txBody>
      </p:sp>
      <p:sp>
        <p:nvSpPr>
          <p:cNvPr id="17" name="Right Arrow 16"/>
          <p:cNvSpPr/>
          <p:nvPr/>
        </p:nvSpPr>
        <p:spPr>
          <a:xfrm>
            <a:off x="7017276" y="3411685"/>
            <a:ext cx="4572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600">
              <a:solidFill>
                <a:prstClr val="white"/>
              </a:solidFill>
              <a:latin typeface="+mj-lt"/>
            </a:endParaRPr>
          </a:p>
        </p:txBody>
      </p:sp>
      <p:sp>
        <p:nvSpPr>
          <p:cNvPr id="18" name="Right Arrow 17"/>
          <p:cNvSpPr/>
          <p:nvPr/>
        </p:nvSpPr>
        <p:spPr>
          <a:xfrm rot="5400000">
            <a:off x="5959288" y="2660076"/>
            <a:ext cx="4572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600">
              <a:solidFill>
                <a:prstClr val="white"/>
              </a:solidFill>
              <a:latin typeface="+mj-lt"/>
            </a:endParaRPr>
          </a:p>
        </p:txBody>
      </p:sp>
      <p:pic>
        <p:nvPicPr>
          <p:cNvPr id="25611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8484" y="1452119"/>
            <a:ext cx="1752626" cy="13203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Rounded Rectangle 18"/>
          <p:cNvSpPr/>
          <p:nvPr/>
        </p:nvSpPr>
        <p:spPr>
          <a:xfrm>
            <a:off x="7530355" y="1960860"/>
            <a:ext cx="1752600" cy="54681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600" dirty="0">
                <a:solidFill>
                  <a:prstClr val="black"/>
                </a:solidFill>
                <a:latin typeface="+mj-lt"/>
              </a:rPr>
              <a:t>Image Features</a:t>
            </a:r>
          </a:p>
        </p:txBody>
      </p:sp>
      <p:sp>
        <p:nvSpPr>
          <p:cNvPr id="25614" name="TextBox 20"/>
          <p:cNvSpPr txBox="1">
            <a:spLocks noChangeArrowheads="1"/>
          </p:cNvSpPr>
          <p:nvPr/>
        </p:nvSpPr>
        <p:spPr bwMode="auto">
          <a:xfrm>
            <a:off x="9195419" y="3968004"/>
            <a:ext cx="81560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eaLnBrk="1" hangingPunct="1">
              <a:buFontTx/>
              <a:buNone/>
              <a:defRPr sz="2000" b="1">
                <a:solidFill>
                  <a:srgbClr val="00B050"/>
                </a:solidFill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/>
            </a:lvl2pPr>
            <a:lvl3pPr marL="1143000" indent="-228600">
              <a:spcBef>
                <a:spcPct val="20000"/>
              </a:spcBef>
              <a:buChar char="•"/>
              <a:defRPr sz="2400"/>
            </a:lvl3pPr>
            <a:lvl4pPr marL="1600200" indent="-228600">
              <a:spcBef>
                <a:spcPct val="20000"/>
              </a:spcBef>
              <a:buChar char="–"/>
              <a:defRPr sz="2000"/>
            </a:lvl4pPr>
            <a:lvl5pPr marL="2057400" indent="-228600">
              <a:spcBef>
                <a:spcPct val="20000"/>
              </a:spcBef>
              <a:buChar char="»"/>
              <a:defRPr sz="2000"/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/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/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/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/>
            </a:lvl9pPr>
          </a:lstStyle>
          <a:p>
            <a:r>
              <a:rPr lang="en-US" altLang="en-US" sz="1600" dirty="0">
                <a:latin typeface="+mj-lt"/>
              </a:rPr>
              <a:t>Testing</a:t>
            </a:r>
          </a:p>
        </p:txBody>
      </p:sp>
      <p:sp>
        <p:nvSpPr>
          <p:cNvPr id="25615" name="TextBox 21"/>
          <p:cNvSpPr txBox="1">
            <a:spLocks noChangeArrowheads="1"/>
          </p:cNvSpPr>
          <p:nvPr/>
        </p:nvSpPr>
        <p:spPr bwMode="auto">
          <a:xfrm>
            <a:off x="10188628" y="1117091"/>
            <a:ext cx="1128194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+mj-lt"/>
                <a:cs typeface="Arial" panose="020B0604020202020204" pitchFamily="34" charset="0"/>
              </a:rPr>
              <a:t>Test Image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7530356" y="3106478"/>
            <a:ext cx="1752600" cy="9144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600" b="1" dirty="0">
                <a:solidFill>
                  <a:prstClr val="black"/>
                </a:solidFill>
                <a:latin typeface="+mj-lt"/>
              </a:rPr>
              <a:t>Trained Classifier</a:t>
            </a:r>
          </a:p>
        </p:txBody>
      </p:sp>
      <p:sp>
        <p:nvSpPr>
          <p:cNvPr id="4" name="Right Arrow 15">
            <a:extLst>
              <a:ext uri="{FF2B5EF4-FFF2-40B4-BE49-F238E27FC236}">
                <a16:creationId xmlns:a16="http://schemas.microsoft.com/office/drawing/2014/main" id="{C6D2CD5F-7E7F-7003-12CD-A8A57ABF60B4}"/>
              </a:ext>
            </a:extLst>
          </p:cNvPr>
          <p:cNvSpPr/>
          <p:nvPr/>
        </p:nvSpPr>
        <p:spPr>
          <a:xfrm>
            <a:off x="4849270" y="3411685"/>
            <a:ext cx="4572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600">
              <a:solidFill>
                <a:prstClr val="white"/>
              </a:solidFill>
              <a:latin typeface="+mj-lt"/>
            </a:endParaRPr>
          </a:p>
        </p:txBody>
      </p:sp>
      <p:sp>
        <p:nvSpPr>
          <p:cNvPr id="5" name="Right Arrow 16">
            <a:extLst>
              <a:ext uri="{FF2B5EF4-FFF2-40B4-BE49-F238E27FC236}">
                <a16:creationId xmlns:a16="http://schemas.microsoft.com/office/drawing/2014/main" id="{1CA6A377-639E-184E-9E22-645E34FDC8CC}"/>
              </a:ext>
            </a:extLst>
          </p:cNvPr>
          <p:cNvSpPr/>
          <p:nvPr/>
        </p:nvSpPr>
        <p:spPr>
          <a:xfrm>
            <a:off x="9374623" y="3411685"/>
            <a:ext cx="4572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600">
              <a:solidFill>
                <a:prstClr val="white"/>
              </a:solidFill>
              <a:latin typeface="+mj-lt"/>
            </a:endParaRPr>
          </a:p>
        </p:txBody>
      </p:sp>
      <p:sp>
        <p:nvSpPr>
          <p:cNvPr id="6" name="Rounded Rectangle 24">
            <a:extLst>
              <a:ext uri="{FF2B5EF4-FFF2-40B4-BE49-F238E27FC236}">
                <a16:creationId xmlns:a16="http://schemas.microsoft.com/office/drawing/2014/main" id="{6CA00254-6820-7719-5B43-D6A286FC9C7D}"/>
              </a:ext>
            </a:extLst>
          </p:cNvPr>
          <p:cNvSpPr/>
          <p:nvPr/>
        </p:nvSpPr>
        <p:spPr>
          <a:xfrm>
            <a:off x="9908485" y="3106478"/>
            <a:ext cx="1752600" cy="9144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600" b="1" dirty="0">
                <a:solidFill>
                  <a:prstClr val="black"/>
                </a:solidFill>
                <a:latin typeface="+mj-lt"/>
              </a:rPr>
              <a:t>Prediction</a:t>
            </a:r>
          </a:p>
          <a:p>
            <a:pPr algn="ctr">
              <a:defRPr/>
            </a:pPr>
            <a:r>
              <a:rPr lang="en-US" sz="1600" b="1" dirty="0">
                <a:solidFill>
                  <a:srgbClr val="FF0000"/>
                </a:solidFill>
                <a:latin typeface="+mj-lt"/>
              </a:rPr>
              <a:t>Outdoor</a:t>
            </a:r>
          </a:p>
        </p:txBody>
      </p:sp>
      <p:sp>
        <p:nvSpPr>
          <p:cNvPr id="7" name="Right Arrow 17">
            <a:extLst>
              <a:ext uri="{FF2B5EF4-FFF2-40B4-BE49-F238E27FC236}">
                <a16:creationId xmlns:a16="http://schemas.microsoft.com/office/drawing/2014/main" id="{B03D9612-B834-439E-8C61-3DF66D3A135F}"/>
              </a:ext>
            </a:extLst>
          </p:cNvPr>
          <p:cNvSpPr/>
          <p:nvPr/>
        </p:nvSpPr>
        <p:spPr>
          <a:xfrm rot="5400000">
            <a:off x="8120600" y="2670467"/>
            <a:ext cx="4572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600">
              <a:solidFill>
                <a:prstClr val="white"/>
              </a:solidFill>
              <a:latin typeface="+mj-lt"/>
            </a:endParaRPr>
          </a:p>
        </p:txBody>
      </p:sp>
      <p:pic>
        <p:nvPicPr>
          <p:cNvPr id="14" name="Content Placeholder 3">
            <a:extLst>
              <a:ext uri="{FF2B5EF4-FFF2-40B4-BE49-F238E27FC236}">
                <a16:creationId xmlns:a16="http://schemas.microsoft.com/office/drawing/2014/main" id="{4E8C8351-F284-C746-A1D6-5385D4AA76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6688652" y="4835731"/>
            <a:ext cx="5395498" cy="1563183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BE591FB4-CCDB-0C4A-87A1-525C027C3A02}"/>
              </a:ext>
            </a:extLst>
          </p:cNvPr>
          <p:cNvSpPr/>
          <p:nvPr/>
        </p:nvSpPr>
        <p:spPr>
          <a:xfrm>
            <a:off x="604992" y="4968173"/>
            <a:ext cx="489835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MY" b="1" dirty="0">
                <a:solidFill>
                  <a:srgbClr val="7030A0"/>
                </a:solidFill>
                <a:latin typeface="+mj-lt"/>
              </a:rPr>
              <a:t>The learning pipeline of the cat versus dog classification problem.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MY" b="1" dirty="0">
              <a:solidFill>
                <a:srgbClr val="7030A0"/>
              </a:solidFill>
              <a:latin typeface="+mj-lt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MY" b="1" dirty="0">
                <a:solidFill>
                  <a:srgbClr val="7030A0"/>
                </a:solidFill>
                <a:latin typeface="+mj-lt"/>
              </a:rPr>
              <a:t>The same general pipeline is used for essentially all machine learning problems.</a:t>
            </a:r>
          </a:p>
        </p:txBody>
      </p:sp>
      <p:sp>
        <p:nvSpPr>
          <p:cNvPr id="22" name="Right Arrow 16">
            <a:extLst>
              <a:ext uri="{FF2B5EF4-FFF2-40B4-BE49-F238E27FC236}">
                <a16:creationId xmlns:a16="http://schemas.microsoft.com/office/drawing/2014/main" id="{AF7FB231-A939-217E-6148-7A11D4A63B77}"/>
              </a:ext>
            </a:extLst>
          </p:cNvPr>
          <p:cNvSpPr/>
          <p:nvPr/>
        </p:nvSpPr>
        <p:spPr>
          <a:xfrm rot="10800000">
            <a:off x="9374623" y="2076351"/>
            <a:ext cx="4572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600">
              <a:solidFill>
                <a:prstClr val="white"/>
              </a:solidFill>
              <a:latin typeface="+mj-lt"/>
            </a:endParaRPr>
          </a:p>
        </p:txBody>
      </p:sp>
      <p:sp>
        <p:nvSpPr>
          <p:cNvPr id="23" name="TextBox 13">
            <a:extLst>
              <a:ext uri="{FF2B5EF4-FFF2-40B4-BE49-F238E27FC236}">
                <a16:creationId xmlns:a16="http://schemas.microsoft.com/office/drawing/2014/main" id="{30709753-F999-2F80-B76A-CE6E36E1AA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42471" y="4988525"/>
            <a:ext cx="109837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1" dirty="0">
                <a:solidFill>
                  <a:srgbClr val="FF6600"/>
                </a:solidFill>
                <a:latin typeface="+mj-lt"/>
                <a:cs typeface="Arial" panose="020B0604020202020204" pitchFamily="34" charset="0"/>
              </a:rPr>
              <a:t>Example:</a:t>
            </a:r>
          </a:p>
        </p:txBody>
      </p:sp>
    </p:spTree>
    <p:extLst>
      <p:ext uri="{BB962C8B-B14F-4D97-AF65-F5344CB8AC3E}">
        <p14:creationId xmlns:p14="http://schemas.microsoft.com/office/powerpoint/2010/main" val="11217943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8D48AE-F5E3-E65D-55F1-F532D5FAA8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302FCA7-FE42-F811-0E00-CD4903D101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496" y="1697038"/>
            <a:ext cx="9803285" cy="4525962"/>
          </a:xfrm>
        </p:spPr>
        <p:txBody>
          <a:bodyPr/>
          <a:lstStyle/>
          <a:p>
            <a:pPr>
              <a:defRPr/>
            </a:pPr>
            <a:r>
              <a:rPr lang="en-US" altLang="ja-JP" sz="2400" b="1" dirty="0">
                <a:solidFill>
                  <a:srgbClr val="C00000"/>
                </a:solidFill>
                <a:ea typeface="ＭＳ Ｐゴシック" pitchFamily="50" charset="-128"/>
              </a:rPr>
              <a:t>Unsupervised Learning </a:t>
            </a:r>
            <a:r>
              <a:rPr lang="en-US" altLang="ja-JP" sz="2400" dirty="0">
                <a:ea typeface="ＭＳ Ｐゴシック" pitchFamily="50" charset="-128"/>
              </a:rPr>
              <a:t>(also called as </a:t>
            </a:r>
            <a:r>
              <a:rPr lang="en-US" altLang="ja-JP" sz="2400" b="1" dirty="0">
                <a:ea typeface="ＭＳ Ｐゴシック" pitchFamily="50" charset="-128"/>
              </a:rPr>
              <a:t>Descriptive</a:t>
            </a:r>
            <a:r>
              <a:rPr lang="en-US" altLang="ja-JP" sz="2400" dirty="0">
                <a:ea typeface="ＭＳ Ｐゴシック" pitchFamily="50" charset="-128"/>
              </a:rPr>
              <a:t>): Try to find meaningful patterns in the data.</a:t>
            </a:r>
          </a:p>
          <a:p>
            <a:pPr lvl="1">
              <a:buFont typeface="Wingdings" panose="05000000000000000000" pitchFamily="2" charset="2"/>
              <a:buChar char="§"/>
              <a:defRPr/>
            </a:pPr>
            <a:r>
              <a:rPr lang="en-US" altLang="ja-JP" b="1" dirty="0">
                <a:solidFill>
                  <a:srgbClr val="00B050"/>
                </a:solidFill>
                <a:ea typeface="ＭＳ Ｐゴシック" pitchFamily="50" charset="-128"/>
              </a:rPr>
              <a:t>Clustering:</a:t>
            </a:r>
            <a:r>
              <a:rPr lang="en-US" altLang="ja-JP" dirty="0">
                <a:solidFill>
                  <a:srgbClr val="00B050"/>
                </a:solidFill>
                <a:ea typeface="ＭＳ Ｐゴシック" pitchFamily="50" charset="-128"/>
              </a:rPr>
              <a:t> </a:t>
            </a:r>
            <a:r>
              <a:rPr lang="en-US" altLang="ja-JP" dirty="0"/>
              <a:t>g</a:t>
            </a:r>
            <a:r>
              <a:rPr lang="en-US" dirty="0"/>
              <a:t>roup similar data into clusters.</a:t>
            </a:r>
          </a:p>
          <a:p>
            <a:pPr marL="1314450" lvl="3" indent="-342900">
              <a:buFont typeface="Arial" panose="020B0604020202020204" pitchFamily="34" charset="0"/>
              <a:buChar char="•"/>
              <a:defRPr/>
            </a:pPr>
            <a:r>
              <a:rPr lang="en-US" altLang="ja-JP" sz="2000" dirty="0">
                <a:ea typeface="ＭＳ Ｐゴシック" pitchFamily="50" charset="-128"/>
              </a:rPr>
              <a:t>Market Segmentation, Document Clustering</a:t>
            </a:r>
          </a:p>
          <a:p>
            <a:pPr lvl="1">
              <a:buFont typeface="Wingdings" panose="05000000000000000000" pitchFamily="2" charset="2"/>
              <a:buChar char="§"/>
              <a:defRPr/>
            </a:pPr>
            <a:r>
              <a:rPr lang="en-US" altLang="ja-JP" b="1" dirty="0">
                <a:solidFill>
                  <a:srgbClr val="00B050"/>
                </a:solidFill>
                <a:ea typeface="ＭＳ Ｐゴシック" pitchFamily="50" charset="-128"/>
              </a:rPr>
              <a:t>Association Rule Discovery:</a:t>
            </a:r>
            <a:r>
              <a:rPr lang="en-US" altLang="ja-JP" dirty="0">
                <a:solidFill>
                  <a:srgbClr val="00B050"/>
                </a:solidFill>
                <a:ea typeface="ＭＳ Ｐゴシック" pitchFamily="50" charset="-128"/>
              </a:rPr>
              <a:t> </a:t>
            </a:r>
            <a:r>
              <a:rPr lang="en-US" altLang="ja-JP" dirty="0"/>
              <a:t>f</a:t>
            </a:r>
            <a:r>
              <a:rPr lang="en-US" dirty="0"/>
              <a:t>ind human interpretable patterns (associations)</a:t>
            </a:r>
          </a:p>
          <a:p>
            <a:pPr marL="1314450" lvl="3" indent="-342900">
              <a:buFont typeface="Arial" panose="020B0604020202020204" pitchFamily="34" charset="0"/>
              <a:buChar char="•"/>
              <a:defRPr/>
            </a:pPr>
            <a:r>
              <a:rPr lang="en-US" altLang="ja-JP" sz="2000" dirty="0">
                <a:ea typeface="ＭＳ Ｐゴシック" pitchFamily="50" charset="-128"/>
              </a:rPr>
              <a:t>Product Recommendations, Store </a:t>
            </a:r>
            <a:r>
              <a:rPr lang="en-US" altLang="en-US" sz="2000" dirty="0">
                <a:ea typeface="ＭＳ Ｐゴシック" pitchFamily="50" charset="-128"/>
              </a:rPr>
              <a:t>Shelf Management</a:t>
            </a:r>
          </a:p>
          <a:p>
            <a:pPr lvl="1">
              <a:buFont typeface="Wingdings" panose="05000000000000000000" pitchFamily="2" charset="2"/>
              <a:buChar char="§"/>
              <a:defRPr/>
            </a:pPr>
            <a:r>
              <a:rPr lang="en-US" altLang="ja-JP" b="1" dirty="0">
                <a:solidFill>
                  <a:srgbClr val="00B050"/>
                </a:solidFill>
                <a:ea typeface="ＭＳ Ｐゴシック" pitchFamily="50" charset="-128"/>
              </a:rPr>
              <a:t>Sequential Pattern Discovery:</a:t>
            </a:r>
            <a:r>
              <a:rPr lang="en-US" altLang="ja-JP" dirty="0">
                <a:solidFill>
                  <a:srgbClr val="00B050"/>
                </a:solidFill>
                <a:ea typeface="ＭＳ Ｐゴシック" pitchFamily="50" charset="-128"/>
              </a:rPr>
              <a:t> </a:t>
            </a:r>
            <a:r>
              <a:rPr lang="en-US" dirty="0"/>
              <a:t>describe the sequential dependencies among different events.</a:t>
            </a:r>
            <a:endParaRPr lang="en-US" dirty="0">
              <a:ea typeface="ＭＳ Ｐゴシック" pitchFamily="50" charset="-128"/>
            </a:endParaRPr>
          </a:p>
          <a:p>
            <a:pPr marL="1314450" lvl="3" indent="-342900">
              <a:buFont typeface="Arial" panose="020B0604020202020204" pitchFamily="34" charset="0"/>
              <a:buChar char="•"/>
              <a:defRPr/>
            </a:pPr>
            <a:r>
              <a:rPr lang="en-US" altLang="ja-JP" sz="2000" dirty="0">
                <a:ea typeface="ＭＳ Ｐゴシック" pitchFamily="50" charset="-128"/>
              </a:rPr>
              <a:t>Buying Patterns,  Gene Sequencing</a:t>
            </a:r>
          </a:p>
          <a:p>
            <a:pPr lvl="1">
              <a:buFont typeface="Wingdings" panose="05000000000000000000" pitchFamily="2" charset="2"/>
              <a:buChar char="§"/>
              <a:defRPr/>
            </a:pPr>
            <a:r>
              <a:rPr lang="en-US" altLang="ja-JP" b="1" dirty="0">
                <a:solidFill>
                  <a:srgbClr val="00B050"/>
                </a:solidFill>
                <a:ea typeface="ＭＳ Ｐゴシック" pitchFamily="50" charset="-128"/>
              </a:rPr>
              <a:t>Unsupervised anomaly detection:</a:t>
            </a:r>
            <a:r>
              <a:rPr lang="en-US" altLang="ja-JP" dirty="0">
                <a:solidFill>
                  <a:srgbClr val="00B050"/>
                </a:solidFill>
                <a:ea typeface="ＭＳ Ｐゴシック" pitchFamily="50" charset="-128"/>
              </a:rPr>
              <a:t> </a:t>
            </a:r>
            <a:r>
              <a:rPr lang="en-US" altLang="ja-JP" dirty="0">
                <a:ea typeface="ＭＳ Ｐゴシック" pitchFamily="50" charset="-128"/>
              </a:rPr>
              <a:t>to detect anomalies in unlabeled data under the assumption that most of the instances are normal.</a:t>
            </a:r>
          </a:p>
          <a:p>
            <a:pPr marL="1314450" lvl="3" indent="-342900">
              <a:buFont typeface="Arial" panose="020B0604020202020204" pitchFamily="34" charset="0"/>
              <a:buChar char="•"/>
              <a:defRPr/>
            </a:pPr>
            <a:r>
              <a:rPr lang="en-US" altLang="ja-JP" sz="2000" dirty="0">
                <a:ea typeface="ＭＳ Ｐゴシック" pitchFamily="50" charset="-128"/>
              </a:rPr>
              <a:t>Fraud Detection, Network Intrusion Detection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BE1DC514-EFAC-0BD0-B1AE-E04551354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905" y="274638"/>
            <a:ext cx="10196820" cy="1143000"/>
          </a:xfrm>
        </p:spPr>
        <p:txBody>
          <a:bodyPr/>
          <a:lstStyle/>
          <a:p>
            <a:r>
              <a:rPr lang="en-MY" dirty="0"/>
              <a:t>Types of Machine Learning</a:t>
            </a:r>
            <a:br>
              <a:rPr lang="en-MY" dirty="0"/>
            </a:br>
            <a:r>
              <a:rPr lang="en-MY" sz="2000" b="1" dirty="0">
                <a:solidFill>
                  <a:srgbClr val="C00000"/>
                </a:solidFill>
                <a:ea typeface="+mn-ea"/>
                <a:cs typeface="+mn-cs"/>
              </a:rPr>
              <a:t>Unsupervised learning</a:t>
            </a:r>
            <a:endParaRPr lang="en-MY" dirty="0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FC073A8B-508C-9D42-84C6-ED83561B20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14117003"/>
              </p:ext>
            </p:extLst>
          </p:nvPr>
        </p:nvGraphicFramePr>
        <p:xfrm>
          <a:off x="9287966" y="2329897"/>
          <a:ext cx="3823855" cy="3962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2" name="Google Shape;226;p23">
            <a:extLst>
              <a:ext uri="{FF2B5EF4-FFF2-40B4-BE49-F238E27FC236}">
                <a16:creationId xmlns:a16="http://schemas.microsoft.com/office/drawing/2014/main" id="{27216162-3DC0-0A4C-F3A5-46F237866FF2}"/>
              </a:ext>
            </a:extLst>
          </p:cNvPr>
          <p:cNvGrpSpPr/>
          <p:nvPr/>
        </p:nvGrpSpPr>
        <p:grpSpPr>
          <a:xfrm>
            <a:off x="10197344" y="-64697"/>
            <a:ext cx="2410208" cy="2190775"/>
            <a:chOff x="7132025" y="-63150"/>
            <a:chExt cx="2410208" cy="2190775"/>
          </a:xfrm>
        </p:grpSpPr>
        <p:sp>
          <p:nvSpPr>
            <p:cNvPr id="3" name="Google Shape;227;p23">
              <a:extLst>
                <a:ext uri="{FF2B5EF4-FFF2-40B4-BE49-F238E27FC236}">
                  <a16:creationId xmlns:a16="http://schemas.microsoft.com/office/drawing/2014/main" id="{CD037E72-FC45-2E2D-7E65-D2450DFD7C52}"/>
                </a:ext>
              </a:extLst>
            </p:cNvPr>
            <p:cNvSpPr/>
            <p:nvPr/>
          </p:nvSpPr>
          <p:spPr>
            <a:xfrm rot="10800000" flipH="1">
              <a:off x="7274600" y="-17209"/>
              <a:ext cx="1869356" cy="2144834"/>
            </a:xfrm>
            <a:custGeom>
              <a:avLst/>
              <a:gdLst/>
              <a:ahLst/>
              <a:cxnLst/>
              <a:rect l="l" t="t" r="r" b="b"/>
              <a:pathLst>
                <a:path w="46137" h="52936" extrusionOk="0">
                  <a:moveTo>
                    <a:pt x="46137" y="0"/>
                  </a:moveTo>
                  <a:lnTo>
                    <a:pt x="31599" y="0"/>
                  </a:lnTo>
                  <a:cubicBezTo>
                    <a:pt x="29635" y="0"/>
                    <a:pt x="27813" y="1084"/>
                    <a:pt x="26896" y="2810"/>
                  </a:cubicBezTo>
                  <a:lnTo>
                    <a:pt x="0" y="52935"/>
                  </a:lnTo>
                  <a:lnTo>
                    <a:pt x="46137" y="52935"/>
                  </a:lnTo>
                  <a:lnTo>
                    <a:pt x="46137" y="0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" name="Google Shape;228;p23">
              <a:extLst>
                <a:ext uri="{FF2B5EF4-FFF2-40B4-BE49-F238E27FC236}">
                  <a16:creationId xmlns:a16="http://schemas.microsoft.com/office/drawing/2014/main" id="{A2D0F784-3885-592C-2F7F-D2AC37AE7A1B}"/>
                </a:ext>
              </a:extLst>
            </p:cNvPr>
            <p:cNvSpPr/>
            <p:nvPr/>
          </p:nvSpPr>
          <p:spPr>
            <a:xfrm>
              <a:off x="8134575" y="-63150"/>
              <a:ext cx="1407658" cy="1095603"/>
            </a:xfrm>
            <a:custGeom>
              <a:avLst/>
              <a:gdLst/>
              <a:ahLst/>
              <a:cxnLst/>
              <a:rect l="l" t="t" r="r" b="b"/>
              <a:pathLst>
                <a:path w="34910" h="27171" extrusionOk="0">
                  <a:moveTo>
                    <a:pt x="13264" y="12"/>
                  </a:moveTo>
                  <a:lnTo>
                    <a:pt x="1072" y="22765"/>
                  </a:lnTo>
                  <a:cubicBezTo>
                    <a:pt x="0" y="24765"/>
                    <a:pt x="1453" y="27171"/>
                    <a:pt x="3739" y="27171"/>
                  </a:cubicBezTo>
                  <a:lnTo>
                    <a:pt x="18526" y="27171"/>
                  </a:lnTo>
                  <a:cubicBezTo>
                    <a:pt x="19645" y="27171"/>
                    <a:pt x="20669" y="26563"/>
                    <a:pt x="21193" y="25587"/>
                  </a:cubicBezTo>
                  <a:lnTo>
                    <a:pt x="34909" y="1"/>
                  </a:lnTo>
                  <a:lnTo>
                    <a:pt x="13264" y="1"/>
                  </a:lnTo>
                  <a:close/>
                </a:path>
              </a:pathLst>
            </a:custGeom>
            <a:gradFill>
              <a:gsLst>
                <a:gs pos="0">
                  <a:srgbClr val="00929B"/>
                </a:gs>
                <a:gs pos="100000">
                  <a:srgbClr val="00373D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" name="Google Shape;229;p23">
              <a:extLst>
                <a:ext uri="{FF2B5EF4-FFF2-40B4-BE49-F238E27FC236}">
                  <a16:creationId xmlns:a16="http://schemas.microsoft.com/office/drawing/2014/main" id="{D3F65F52-59AF-794B-E1BD-A736DD132D38}"/>
                </a:ext>
              </a:extLst>
            </p:cNvPr>
            <p:cNvSpPr/>
            <p:nvPr/>
          </p:nvSpPr>
          <p:spPr>
            <a:xfrm>
              <a:off x="8261925" y="535000"/>
              <a:ext cx="818600" cy="1140325"/>
            </a:xfrm>
            <a:custGeom>
              <a:avLst/>
              <a:gdLst/>
              <a:ahLst/>
              <a:cxnLst/>
              <a:rect l="l" t="t" r="r" b="b"/>
              <a:pathLst>
                <a:path w="32744" h="45613" extrusionOk="0">
                  <a:moveTo>
                    <a:pt x="23671" y="1488"/>
                  </a:moveTo>
                  <a:lnTo>
                    <a:pt x="1" y="45613"/>
                  </a:lnTo>
                  <a:lnTo>
                    <a:pt x="8288" y="45613"/>
                  </a:lnTo>
                  <a:lnTo>
                    <a:pt x="32743" y="0"/>
                  </a:lnTo>
                  <a:lnTo>
                    <a:pt x="26171" y="0"/>
                  </a:lnTo>
                  <a:cubicBezTo>
                    <a:pt x="25123" y="0"/>
                    <a:pt x="24159" y="572"/>
                    <a:pt x="23671" y="1488"/>
                  </a:cubicBezTo>
                  <a:close/>
                </a:path>
              </a:pathLst>
            </a:custGeom>
            <a:gradFill>
              <a:gsLst>
                <a:gs pos="0">
                  <a:srgbClr val="323366"/>
                </a:gs>
                <a:gs pos="63000">
                  <a:srgbClr val="194175"/>
                </a:gs>
                <a:gs pos="100000">
                  <a:srgbClr val="004F83"/>
                </a:gs>
              </a:gsLst>
              <a:lin ang="80993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cxnSp>
          <p:nvCxnSpPr>
            <p:cNvPr id="7" name="Google Shape;230;p23">
              <a:extLst>
                <a:ext uri="{FF2B5EF4-FFF2-40B4-BE49-F238E27FC236}">
                  <a16:creationId xmlns:a16="http://schemas.microsoft.com/office/drawing/2014/main" id="{6CAFB2CF-1F53-8DC3-4566-1307A59F1900}"/>
                </a:ext>
              </a:extLst>
            </p:cNvPr>
            <p:cNvCxnSpPr/>
            <p:nvPr/>
          </p:nvCxnSpPr>
          <p:spPr>
            <a:xfrm rot="10800000" flipH="1">
              <a:off x="8012900" y="40425"/>
              <a:ext cx="416100" cy="720600"/>
            </a:xfrm>
            <a:prstGeom prst="straightConnector1">
              <a:avLst/>
            </a:pr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" name="Google Shape;231;p23">
              <a:extLst>
                <a:ext uri="{FF2B5EF4-FFF2-40B4-BE49-F238E27FC236}">
                  <a16:creationId xmlns:a16="http://schemas.microsoft.com/office/drawing/2014/main" id="{15062063-7D7E-F758-F34B-57BD2B848A1B}"/>
                </a:ext>
              </a:extLst>
            </p:cNvPr>
            <p:cNvCxnSpPr/>
            <p:nvPr/>
          </p:nvCxnSpPr>
          <p:spPr>
            <a:xfrm rot="10800000">
              <a:off x="7132025" y="-4875"/>
              <a:ext cx="749700" cy="1344600"/>
            </a:xfrm>
            <a:prstGeom prst="straightConnector1">
              <a:avLst/>
            </a:prstGeom>
            <a:noFill/>
            <a:ln w="19050" cap="flat" cmpd="sng">
              <a:solidFill>
                <a:srgbClr val="004F8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4796172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4B31ED-3880-E233-88C4-49598F8B0F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23DCB0C-F685-7042-BFE3-D83B359BBE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6538" y="1697038"/>
            <a:ext cx="10653356" cy="4525962"/>
          </a:xfrm>
        </p:spPr>
        <p:txBody>
          <a:bodyPr/>
          <a:lstStyle/>
          <a:p>
            <a:r>
              <a:rPr lang="en-US" sz="2400" b="1" dirty="0">
                <a:solidFill>
                  <a:srgbClr val="00B050"/>
                </a:solidFill>
              </a:rPr>
              <a:t>Reinforcement learning (RL) </a:t>
            </a:r>
            <a:r>
              <a:rPr lang="en-US" sz="2400" dirty="0"/>
              <a:t>is an area of machine learning concerned with how software agents ought to take actions in an environment to maximize some notion of cumulative reward. </a:t>
            </a:r>
          </a:p>
          <a:p>
            <a:endParaRPr lang="en-MY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E838CEB2-5380-6F63-9317-1F686FF074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763" y="274638"/>
            <a:ext cx="10196962" cy="1143000"/>
          </a:xfrm>
        </p:spPr>
        <p:txBody>
          <a:bodyPr/>
          <a:lstStyle/>
          <a:p>
            <a:r>
              <a:rPr lang="en-US" dirty="0"/>
              <a:t>Types of Machine Learning</a:t>
            </a:r>
            <a:br>
              <a:rPr lang="en-US" dirty="0"/>
            </a:br>
            <a:r>
              <a:rPr lang="en-MY" sz="2000" b="1" dirty="0">
                <a:solidFill>
                  <a:srgbClr val="7030A0"/>
                </a:solidFill>
                <a:ea typeface="+mn-ea"/>
                <a:cs typeface="+mn-cs"/>
              </a:rPr>
              <a:t>Reinforcement learning</a:t>
            </a:r>
            <a:endParaRPr lang="en-MY" dirty="0"/>
          </a:p>
        </p:txBody>
      </p:sp>
      <p:pic>
        <p:nvPicPr>
          <p:cNvPr id="16386" name="Picture 2" descr="https://perfectial.com/wp-content/uploads/2018/07/img2-7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45" r="16034"/>
          <a:stretch/>
        </p:blipFill>
        <p:spPr bwMode="auto">
          <a:xfrm>
            <a:off x="6477653" y="2874682"/>
            <a:ext cx="5523847" cy="3348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oogle Shape;226;p23">
            <a:extLst>
              <a:ext uri="{FF2B5EF4-FFF2-40B4-BE49-F238E27FC236}">
                <a16:creationId xmlns:a16="http://schemas.microsoft.com/office/drawing/2014/main" id="{633DDE7E-35C3-4288-E5EE-AA1E5531A4B9}"/>
              </a:ext>
            </a:extLst>
          </p:cNvPr>
          <p:cNvGrpSpPr/>
          <p:nvPr/>
        </p:nvGrpSpPr>
        <p:grpSpPr>
          <a:xfrm>
            <a:off x="10197344" y="-64697"/>
            <a:ext cx="2410208" cy="2190775"/>
            <a:chOff x="7132025" y="-63150"/>
            <a:chExt cx="2410208" cy="2190775"/>
          </a:xfrm>
        </p:grpSpPr>
        <p:sp>
          <p:nvSpPr>
            <p:cNvPr id="3" name="Google Shape;227;p23">
              <a:extLst>
                <a:ext uri="{FF2B5EF4-FFF2-40B4-BE49-F238E27FC236}">
                  <a16:creationId xmlns:a16="http://schemas.microsoft.com/office/drawing/2014/main" id="{D9538E38-EA80-92CE-A2B9-58B1FC7F9A2F}"/>
                </a:ext>
              </a:extLst>
            </p:cNvPr>
            <p:cNvSpPr/>
            <p:nvPr/>
          </p:nvSpPr>
          <p:spPr>
            <a:xfrm rot="10800000" flipH="1">
              <a:off x="7274600" y="-17209"/>
              <a:ext cx="1869356" cy="2144834"/>
            </a:xfrm>
            <a:custGeom>
              <a:avLst/>
              <a:gdLst/>
              <a:ahLst/>
              <a:cxnLst/>
              <a:rect l="l" t="t" r="r" b="b"/>
              <a:pathLst>
                <a:path w="46137" h="52936" extrusionOk="0">
                  <a:moveTo>
                    <a:pt x="46137" y="0"/>
                  </a:moveTo>
                  <a:lnTo>
                    <a:pt x="31599" y="0"/>
                  </a:lnTo>
                  <a:cubicBezTo>
                    <a:pt x="29635" y="0"/>
                    <a:pt x="27813" y="1084"/>
                    <a:pt x="26896" y="2810"/>
                  </a:cubicBezTo>
                  <a:lnTo>
                    <a:pt x="0" y="52935"/>
                  </a:lnTo>
                  <a:lnTo>
                    <a:pt x="46137" y="52935"/>
                  </a:lnTo>
                  <a:lnTo>
                    <a:pt x="46137" y="0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" name="Google Shape;228;p23">
              <a:extLst>
                <a:ext uri="{FF2B5EF4-FFF2-40B4-BE49-F238E27FC236}">
                  <a16:creationId xmlns:a16="http://schemas.microsoft.com/office/drawing/2014/main" id="{A8278F4D-DCF5-5A2F-C7C4-C1CF425048EA}"/>
                </a:ext>
              </a:extLst>
            </p:cNvPr>
            <p:cNvSpPr/>
            <p:nvPr/>
          </p:nvSpPr>
          <p:spPr>
            <a:xfrm>
              <a:off x="8134575" y="-63150"/>
              <a:ext cx="1407658" cy="1095603"/>
            </a:xfrm>
            <a:custGeom>
              <a:avLst/>
              <a:gdLst/>
              <a:ahLst/>
              <a:cxnLst/>
              <a:rect l="l" t="t" r="r" b="b"/>
              <a:pathLst>
                <a:path w="34910" h="27171" extrusionOk="0">
                  <a:moveTo>
                    <a:pt x="13264" y="12"/>
                  </a:moveTo>
                  <a:lnTo>
                    <a:pt x="1072" y="22765"/>
                  </a:lnTo>
                  <a:cubicBezTo>
                    <a:pt x="0" y="24765"/>
                    <a:pt x="1453" y="27171"/>
                    <a:pt x="3739" y="27171"/>
                  </a:cubicBezTo>
                  <a:lnTo>
                    <a:pt x="18526" y="27171"/>
                  </a:lnTo>
                  <a:cubicBezTo>
                    <a:pt x="19645" y="27171"/>
                    <a:pt x="20669" y="26563"/>
                    <a:pt x="21193" y="25587"/>
                  </a:cubicBezTo>
                  <a:lnTo>
                    <a:pt x="34909" y="1"/>
                  </a:lnTo>
                  <a:lnTo>
                    <a:pt x="13264" y="1"/>
                  </a:lnTo>
                  <a:close/>
                </a:path>
              </a:pathLst>
            </a:custGeom>
            <a:gradFill>
              <a:gsLst>
                <a:gs pos="0">
                  <a:srgbClr val="00929B"/>
                </a:gs>
                <a:gs pos="100000">
                  <a:srgbClr val="00373D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" name="Google Shape;229;p23">
              <a:extLst>
                <a:ext uri="{FF2B5EF4-FFF2-40B4-BE49-F238E27FC236}">
                  <a16:creationId xmlns:a16="http://schemas.microsoft.com/office/drawing/2014/main" id="{C7B678AD-393D-FAC1-2907-F855C3C32C38}"/>
                </a:ext>
              </a:extLst>
            </p:cNvPr>
            <p:cNvSpPr/>
            <p:nvPr/>
          </p:nvSpPr>
          <p:spPr>
            <a:xfrm>
              <a:off x="8261925" y="535000"/>
              <a:ext cx="818600" cy="1140325"/>
            </a:xfrm>
            <a:custGeom>
              <a:avLst/>
              <a:gdLst/>
              <a:ahLst/>
              <a:cxnLst/>
              <a:rect l="l" t="t" r="r" b="b"/>
              <a:pathLst>
                <a:path w="32744" h="45613" extrusionOk="0">
                  <a:moveTo>
                    <a:pt x="23671" y="1488"/>
                  </a:moveTo>
                  <a:lnTo>
                    <a:pt x="1" y="45613"/>
                  </a:lnTo>
                  <a:lnTo>
                    <a:pt x="8288" y="45613"/>
                  </a:lnTo>
                  <a:lnTo>
                    <a:pt x="32743" y="0"/>
                  </a:lnTo>
                  <a:lnTo>
                    <a:pt x="26171" y="0"/>
                  </a:lnTo>
                  <a:cubicBezTo>
                    <a:pt x="25123" y="0"/>
                    <a:pt x="24159" y="572"/>
                    <a:pt x="23671" y="1488"/>
                  </a:cubicBezTo>
                  <a:close/>
                </a:path>
              </a:pathLst>
            </a:custGeom>
            <a:gradFill>
              <a:gsLst>
                <a:gs pos="0">
                  <a:srgbClr val="323366"/>
                </a:gs>
                <a:gs pos="63000">
                  <a:srgbClr val="194175"/>
                </a:gs>
                <a:gs pos="100000">
                  <a:srgbClr val="004F83"/>
                </a:gs>
              </a:gsLst>
              <a:lin ang="80993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cxnSp>
          <p:nvCxnSpPr>
            <p:cNvPr id="6" name="Google Shape;230;p23">
              <a:extLst>
                <a:ext uri="{FF2B5EF4-FFF2-40B4-BE49-F238E27FC236}">
                  <a16:creationId xmlns:a16="http://schemas.microsoft.com/office/drawing/2014/main" id="{3AFD1795-DF89-556B-1265-5E48214E40A8}"/>
                </a:ext>
              </a:extLst>
            </p:cNvPr>
            <p:cNvCxnSpPr/>
            <p:nvPr/>
          </p:nvCxnSpPr>
          <p:spPr>
            <a:xfrm rot="10800000" flipH="1">
              <a:off x="8012900" y="40425"/>
              <a:ext cx="416100" cy="720600"/>
            </a:xfrm>
            <a:prstGeom prst="straightConnector1">
              <a:avLst/>
            </a:pr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" name="Google Shape;231;p23">
              <a:extLst>
                <a:ext uri="{FF2B5EF4-FFF2-40B4-BE49-F238E27FC236}">
                  <a16:creationId xmlns:a16="http://schemas.microsoft.com/office/drawing/2014/main" id="{77984955-A3CC-0FE5-8F59-C3486F3A9661}"/>
                </a:ext>
              </a:extLst>
            </p:cNvPr>
            <p:cNvCxnSpPr/>
            <p:nvPr/>
          </p:nvCxnSpPr>
          <p:spPr>
            <a:xfrm rot="10800000">
              <a:off x="7132025" y="-4875"/>
              <a:ext cx="749700" cy="1344600"/>
            </a:xfrm>
            <a:prstGeom prst="straightConnector1">
              <a:avLst/>
            </a:prstGeom>
            <a:noFill/>
            <a:ln w="19050" cap="flat" cmpd="sng">
              <a:solidFill>
                <a:srgbClr val="004F8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33187247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66D339D-6E3F-01C4-6646-D5F5F7A614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936828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804106F-FA64-286A-04FC-353B30B818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2152" y="1697038"/>
            <a:ext cx="10653548" cy="4525962"/>
          </a:xfrm>
        </p:spPr>
        <p:txBody>
          <a:bodyPr/>
          <a:lstStyle/>
          <a:p>
            <a:r>
              <a:rPr lang="en-MY" dirty="0">
                <a:solidFill>
                  <a:schemeClr val="bg1"/>
                </a:solidFill>
              </a:rPr>
              <a:t>Data Science</a:t>
            </a:r>
          </a:p>
          <a:p>
            <a:r>
              <a:rPr lang="en-MY" dirty="0">
                <a:solidFill>
                  <a:schemeClr val="bg1"/>
                </a:solidFill>
              </a:rPr>
              <a:t>Data Analytics</a:t>
            </a:r>
          </a:p>
          <a:p>
            <a:r>
              <a:rPr lang="en-US" dirty="0">
                <a:solidFill>
                  <a:schemeClr val="bg1"/>
                </a:solidFill>
              </a:rPr>
              <a:t>Machine Learning</a:t>
            </a:r>
          </a:p>
          <a:p>
            <a:r>
              <a:rPr lang="en-US" dirty="0">
                <a:solidFill>
                  <a:schemeClr val="bg1"/>
                </a:solidFill>
              </a:rPr>
              <a:t>Natural Language Processing</a:t>
            </a:r>
          </a:p>
          <a:p>
            <a:endParaRPr lang="en-MY" dirty="0">
              <a:solidFill>
                <a:schemeClr val="bg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030856A-6B10-E63A-FF9D-FCC3E858E3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837" y="274638"/>
            <a:ext cx="6825270" cy="1143000"/>
          </a:xfrm>
        </p:spPr>
        <p:txBody>
          <a:bodyPr/>
          <a:lstStyle/>
          <a:p>
            <a:r>
              <a:rPr lang="en-MY" dirty="0">
                <a:solidFill>
                  <a:schemeClr val="bg1"/>
                </a:solidFill>
              </a:rPr>
              <a:t>Contents &amp; Structure</a:t>
            </a:r>
          </a:p>
        </p:txBody>
      </p:sp>
    </p:spTree>
    <p:extLst>
      <p:ext uri="{BB962C8B-B14F-4D97-AF65-F5344CB8AC3E}">
        <p14:creationId xmlns:p14="http://schemas.microsoft.com/office/powerpoint/2010/main" val="12221726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327075-C66E-B662-5CF9-245E0D0D4E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52F5764-6341-050D-69D2-F4198D9763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6538" y="1697038"/>
            <a:ext cx="11454962" cy="4525962"/>
          </a:xfrm>
        </p:spPr>
        <p:txBody>
          <a:bodyPr/>
          <a:lstStyle/>
          <a:p>
            <a:r>
              <a:rPr lang="en-US" sz="2400" b="1" dirty="0"/>
              <a:t>Retail: </a:t>
            </a:r>
            <a:r>
              <a:rPr lang="en-US" sz="2400" dirty="0"/>
              <a:t>Market basket analysis, Customer relationship management (CRM)</a:t>
            </a:r>
          </a:p>
          <a:p>
            <a:endParaRPr lang="en-US" sz="1400" dirty="0"/>
          </a:p>
          <a:p>
            <a:r>
              <a:rPr lang="en-US" sz="2400" b="1" dirty="0"/>
              <a:t>Finance: </a:t>
            </a:r>
            <a:r>
              <a:rPr lang="en-US" sz="2400" dirty="0"/>
              <a:t>Credit scoring, fraud detection</a:t>
            </a:r>
          </a:p>
          <a:p>
            <a:endParaRPr lang="en-US" sz="1400" dirty="0"/>
          </a:p>
          <a:p>
            <a:r>
              <a:rPr lang="en-US" sz="2400" b="1" dirty="0"/>
              <a:t>Manufacturing: </a:t>
            </a:r>
            <a:r>
              <a:rPr lang="en-US" sz="2400" dirty="0"/>
              <a:t>Optimization, troubleshooting</a:t>
            </a:r>
          </a:p>
          <a:p>
            <a:endParaRPr lang="en-US" sz="1400" dirty="0"/>
          </a:p>
          <a:p>
            <a:r>
              <a:rPr lang="en-US" sz="2400" b="1" dirty="0"/>
              <a:t>Medicine: </a:t>
            </a:r>
            <a:r>
              <a:rPr lang="en-US" sz="2400" dirty="0"/>
              <a:t>Medical diagnosis</a:t>
            </a:r>
          </a:p>
          <a:p>
            <a:endParaRPr lang="en-US" sz="1400" dirty="0"/>
          </a:p>
          <a:p>
            <a:r>
              <a:rPr lang="en-US" sz="2400" b="1" dirty="0"/>
              <a:t>Telecommunications: </a:t>
            </a:r>
            <a:r>
              <a:rPr lang="en-US" sz="2400" dirty="0"/>
              <a:t>Quality of service optimization</a:t>
            </a:r>
          </a:p>
          <a:p>
            <a:endParaRPr lang="en-US" sz="1400" dirty="0"/>
          </a:p>
          <a:p>
            <a:r>
              <a:rPr lang="en-US" sz="2400" b="1" dirty="0"/>
              <a:t>Web mining: </a:t>
            </a:r>
            <a:r>
              <a:rPr lang="en-US" sz="2400" dirty="0"/>
              <a:t>Search engines</a:t>
            </a:r>
          </a:p>
          <a:p>
            <a:endParaRPr lang="en-US" sz="2400" dirty="0"/>
          </a:p>
          <a:p>
            <a:endParaRPr lang="en-MY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E6893D3D-2624-DEEA-1D9B-748F4B48A0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763" y="274638"/>
            <a:ext cx="10196962" cy="1143000"/>
          </a:xfrm>
        </p:spPr>
        <p:txBody>
          <a:bodyPr/>
          <a:lstStyle/>
          <a:p>
            <a:r>
              <a:rPr lang="en-US" dirty="0"/>
              <a:t>Some Applications</a:t>
            </a:r>
            <a:endParaRPr lang="en-MY" dirty="0"/>
          </a:p>
        </p:txBody>
      </p:sp>
      <p:grpSp>
        <p:nvGrpSpPr>
          <p:cNvPr id="2" name="Google Shape;226;p23">
            <a:extLst>
              <a:ext uri="{FF2B5EF4-FFF2-40B4-BE49-F238E27FC236}">
                <a16:creationId xmlns:a16="http://schemas.microsoft.com/office/drawing/2014/main" id="{64F71827-3947-2DCB-322D-137871A17D43}"/>
              </a:ext>
            </a:extLst>
          </p:cNvPr>
          <p:cNvGrpSpPr/>
          <p:nvPr/>
        </p:nvGrpSpPr>
        <p:grpSpPr>
          <a:xfrm>
            <a:off x="10197344" y="-64697"/>
            <a:ext cx="2410208" cy="2190775"/>
            <a:chOff x="7132025" y="-63150"/>
            <a:chExt cx="2410208" cy="2190775"/>
          </a:xfrm>
        </p:grpSpPr>
        <p:sp>
          <p:nvSpPr>
            <p:cNvPr id="3" name="Google Shape;227;p23">
              <a:extLst>
                <a:ext uri="{FF2B5EF4-FFF2-40B4-BE49-F238E27FC236}">
                  <a16:creationId xmlns:a16="http://schemas.microsoft.com/office/drawing/2014/main" id="{214CA4A6-06C8-CCEB-56B0-21BBF1B2DD04}"/>
                </a:ext>
              </a:extLst>
            </p:cNvPr>
            <p:cNvSpPr/>
            <p:nvPr/>
          </p:nvSpPr>
          <p:spPr>
            <a:xfrm rot="10800000" flipH="1">
              <a:off x="7274600" y="-17209"/>
              <a:ext cx="1869356" cy="2144834"/>
            </a:xfrm>
            <a:custGeom>
              <a:avLst/>
              <a:gdLst/>
              <a:ahLst/>
              <a:cxnLst/>
              <a:rect l="l" t="t" r="r" b="b"/>
              <a:pathLst>
                <a:path w="46137" h="52936" extrusionOk="0">
                  <a:moveTo>
                    <a:pt x="46137" y="0"/>
                  </a:moveTo>
                  <a:lnTo>
                    <a:pt x="31599" y="0"/>
                  </a:lnTo>
                  <a:cubicBezTo>
                    <a:pt x="29635" y="0"/>
                    <a:pt x="27813" y="1084"/>
                    <a:pt x="26896" y="2810"/>
                  </a:cubicBezTo>
                  <a:lnTo>
                    <a:pt x="0" y="52935"/>
                  </a:lnTo>
                  <a:lnTo>
                    <a:pt x="46137" y="52935"/>
                  </a:lnTo>
                  <a:lnTo>
                    <a:pt x="46137" y="0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" name="Google Shape;228;p23">
              <a:extLst>
                <a:ext uri="{FF2B5EF4-FFF2-40B4-BE49-F238E27FC236}">
                  <a16:creationId xmlns:a16="http://schemas.microsoft.com/office/drawing/2014/main" id="{310062D4-43A7-6CF8-BE23-E7AB6766E9F9}"/>
                </a:ext>
              </a:extLst>
            </p:cNvPr>
            <p:cNvSpPr/>
            <p:nvPr/>
          </p:nvSpPr>
          <p:spPr>
            <a:xfrm>
              <a:off x="8134575" y="-63150"/>
              <a:ext cx="1407658" cy="1095603"/>
            </a:xfrm>
            <a:custGeom>
              <a:avLst/>
              <a:gdLst/>
              <a:ahLst/>
              <a:cxnLst/>
              <a:rect l="l" t="t" r="r" b="b"/>
              <a:pathLst>
                <a:path w="34910" h="27171" extrusionOk="0">
                  <a:moveTo>
                    <a:pt x="13264" y="12"/>
                  </a:moveTo>
                  <a:lnTo>
                    <a:pt x="1072" y="22765"/>
                  </a:lnTo>
                  <a:cubicBezTo>
                    <a:pt x="0" y="24765"/>
                    <a:pt x="1453" y="27171"/>
                    <a:pt x="3739" y="27171"/>
                  </a:cubicBezTo>
                  <a:lnTo>
                    <a:pt x="18526" y="27171"/>
                  </a:lnTo>
                  <a:cubicBezTo>
                    <a:pt x="19645" y="27171"/>
                    <a:pt x="20669" y="26563"/>
                    <a:pt x="21193" y="25587"/>
                  </a:cubicBezTo>
                  <a:lnTo>
                    <a:pt x="34909" y="1"/>
                  </a:lnTo>
                  <a:lnTo>
                    <a:pt x="13264" y="1"/>
                  </a:lnTo>
                  <a:close/>
                </a:path>
              </a:pathLst>
            </a:custGeom>
            <a:gradFill>
              <a:gsLst>
                <a:gs pos="0">
                  <a:srgbClr val="00929B"/>
                </a:gs>
                <a:gs pos="100000">
                  <a:srgbClr val="00373D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" name="Google Shape;229;p23">
              <a:extLst>
                <a:ext uri="{FF2B5EF4-FFF2-40B4-BE49-F238E27FC236}">
                  <a16:creationId xmlns:a16="http://schemas.microsoft.com/office/drawing/2014/main" id="{D117A2EB-07EC-167E-0D44-9BE8F61C5B41}"/>
                </a:ext>
              </a:extLst>
            </p:cNvPr>
            <p:cNvSpPr/>
            <p:nvPr/>
          </p:nvSpPr>
          <p:spPr>
            <a:xfrm>
              <a:off x="8261925" y="535000"/>
              <a:ext cx="818600" cy="1140325"/>
            </a:xfrm>
            <a:custGeom>
              <a:avLst/>
              <a:gdLst/>
              <a:ahLst/>
              <a:cxnLst/>
              <a:rect l="l" t="t" r="r" b="b"/>
              <a:pathLst>
                <a:path w="32744" h="45613" extrusionOk="0">
                  <a:moveTo>
                    <a:pt x="23671" y="1488"/>
                  </a:moveTo>
                  <a:lnTo>
                    <a:pt x="1" y="45613"/>
                  </a:lnTo>
                  <a:lnTo>
                    <a:pt x="8288" y="45613"/>
                  </a:lnTo>
                  <a:lnTo>
                    <a:pt x="32743" y="0"/>
                  </a:lnTo>
                  <a:lnTo>
                    <a:pt x="26171" y="0"/>
                  </a:lnTo>
                  <a:cubicBezTo>
                    <a:pt x="25123" y="0"/>
                    <a:pt x="24159" y="572"/>
                    <a:pt x="23671" y="1488"/>
                  </a:cubicBezTo>
                  <a:close/>
                </a:path>
              </a:pathLst>
            </a:custGeom>
            <a:gradFill>
              <a:gsLst>
                <a:gs pos="0">
                  <a:srgbClr val="323366"/>
                </a:gs>
                <a:gs pos="63000">
                  <a:srgbClr val="194175"/>
                </a:gs>
                <a:gs pos="100000">
                  <a:srgbClr val="004F83"/>
                </a:gs>
              </a:gsLst>
              <a:lin ang="80993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cxnSp>
          <p:nvCxnSpPr>
            <p:cNvPr id="6" name="Google Shape;230;p23">
              <a:extLst>
                <a:ext uri="{FF2B5EF4-FFF2-40B4-BE49-F238E27FC236}">
                  <a16:creationId xmlns:a16="http://schemas.microsoft.com/office/drawing/2014/main" id="{D6B246EB-CDE6-A41E-BD7E-4E551E40445C}"/>
                </a:ext>
              </a:extLst>
            </p:cNvPr>
            <p:cNvCxnSpPr/>
            <p:nvPr/>
          </p:nvCxnSpPr>
          <p:spPr>
            <a:xfrm rot="10800000" flipH="1">
              <a:off x="8012900" y="40425"/>
              <a:ext cx="416100" cy="720600"/>
            </a:xfrm>
            <a:prstGeom prst="straightConnector1">
              <a:avLst/>
            </a:pr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" name="Google Shape;231;p23">
              <a:extLst>
                <a:ext uri="{FF2B5EF4-FFF2-40B4-BE49-F238E27FC236}">
                  <a16:creationId xmlns:a16="http://schemas.microsoft.com/office/drawing/2014/main" id="{3D6346B0-0058-CAE1-7BD2-828BC3A8B8EA}"/>
                </a:ext>
              </a:extLst>
            </p:cNvPr>
            <p:cNvCxnSpPr/>
            <p:nvPr/>
          </p:nvCxnSpPr>
          <p:spPr>
            <a:xfrm rot="10800000">
              <a:off x="7132025" y="-4875"/>
              <a:ext cx="749700" cy="1344600"/>
            </a:xfrm>
            <a:prstGeom prst="straightConnector1">
              <a:avLst/>
            </a:prstGeom>
            <a:noFill/>
            <a:ln w="19050" cap="flat" cmpd="sng">
              <a:solidFill>
                <a:srgbClr val="004F8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27222844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86F708-4A3F-91F0-F2BF-DF74A28680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F4793CBC-45DF-00AB-A4CF-4E4ADA8D79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538" y="274638"/>
            <a:ext cx="10206187" cy="1143000"/>
          </a:xfrm>
        </p:spPr>
        <p:txBody>
          <a:bodyPr/>
          <a:lstStyle/>
          <a:p>
            <a:r>
              <a:rPr lang="en-US" dirty="0"/>
              <a:t>Machine Learning</a:t>
            </a:r>
            <a:endParaRPr lang="en-MY" dirty="0"/>
          </a:p>
        </p:txBody>
      </p:sp>
      <p:pic>
        <p:nvPicPr>
          <p:cNvPr id="2050" name="Picture 2" descr="Image result for machine learni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880" y="1417638"/>
            <a:ext cx="5733708" cy="4101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71F3747-F67D-9D4E-AC5E-E149CE9BE5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4606" y="1156521"/>
            <a:ext cx="4657394" cy="5140332"/>
          </a:xfrm>
          <a:prstGeom prst="rect">
            <a:avLst/>
          </a:prstGeom>
        </p:spPr>
      </p:pic>
      <p:sp>
        <p:nvSpPr>
          <p:cNvPr id="6" name="Pentagon 5">
            <a:extLst>
              <a:ext uri="{FF2B5EF4-FFF2-40B4-BE49-F238E27FC236}">
                <a16:creationId xmlns:a16="http://schemas.microsoft.com/office/drawing/2014/main" id="{E28502F6-0DC6-E249-91D2-4F7CA867D79B}"/>
              </a:ext>
            </a:extLst>
          </p:cNvPr>
          <p:cNvSpPr/>
          <p:nvPr/>
        </p:nvSpPr>
        <p:spPr>
          <a:xfrm>
            <a:off x="5877791" y="3988981"/>
            <a:ext cx="1582827" cy="489502"/>
          </a:xfrm>
          <a:prstGeom prst="homePlat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Modeling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E56E987-F36D-C143-A33F-92C6BA0BE57D}"/>
              </a:ext>
            </a:extLst>
          </p:cNvPr>
          <p:cNvSpPr/>
          <p:nvPr/>
        </p:nvSpPr>
        <p:spPr>
          <a:xfrm>
            <a:off x="8594533" y="6231090"/>
            <a:ext cx="358832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100" dirty="0">
                <a:latin typeface="+mj-l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http://www.saedsayad.com/data_mining_map.htm</a:t>
            </a:r>
            <a:endParaRPr lang="en-US" sz="11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578075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154DD2-5FEC-FF4A-2EF5-775C67875F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0E7A2092-28D2-AA88-FF8F-102CBA0CD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Ensemble Techniques in Machine Learning</a:t>
            </a:r>
            <a:endParaRPr lang="en-MY" dirty="0"/>
          </a:p>
        </p:txBody>
      </p:sp>
      <p:sp>
        <p:nvSpPr>
          <p:cNvPr id="3" name="Content Placeholder 8">
            <a:extLst>
              <a:ext uri="{FF2B5EF4-FFF2-40B4-BE49-F238E27FC236}">
                <a16:creationId xmlns:a16="http://schemas.microsoft.com/office/drawing/2014/main" id="{63B57305-34E4-430F-BE1A-8DA069B11C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2943" y="1482381"/>
            <a:ext cx="8810625" cy="4775544"/>
          </a:xfrm>
        </p:spPr>
        <p:txBody>
          <a:bodyPr/>
          <a:lstStyle/>
          <a:p>
            <a:r>
              <a:rPr lang="en-US" sz="2400" b="1" dirty="0">
                <a:solidFill>
                  <a:srgbClr val="FB6B53"/>
                </a:solidFill>
              </a:rPr>
              <a:t>Weak Learner:</a:t>
            </a:r>
            <a:endParaRPr lang="en-US" sz="2400" dirty="0">
              <a:solidFill>
                <a:srgbClr val="FB6B53"/>
              </a:solidFill>
            </a:endParaRPr>
          </a:p>
          <a:p>
            <a:pPr lvl="1"/>
            <a:r>
              <a:rPr lang="en-MY" sz="2000" dirty="0"/>
              <a:t>Naive Bayes</a:t>
            </a:r>
          </a:p>
          <a:p>
            <a:pPr lvl="1"/>
            <a:r>
              <a:rPr lang="en-MY" sz="2000" dirty="0"/>
              <a:t>Decision Trees</a:t>
            </a:r>
            <a:endParaRPr lang="en-US" sz="2000" dirty="0"/>
          </a:p>
          <a:p>
            <a:pPr lvl="1"/>
            <a:r>
              <a:rPr lang="en-MY" sz="2000" dirty="0"/>
              <a:t>Logistic Regression</a:t>
            </a:r>
          </a:p>
          <a:p>
            <a:pPr lvl="1"/>
            <a:r>
              <a:rPr lang="en-MY" sz="2000" dirty="0"/>
              <a:t>Linear SVM</a:t>
            </a:r>
          </a:p>
          <a:p>
            <a:pPr lvl="1"/>
            <a:r>
              <a:rPr lang="en-MY" sz="2000" dirty="0"/>
              <a:t>KNN</a:t>
            </a:r>
            <a:endParaRPr lang="en-US" sz="2000" dirty="0"/>
          </a:p>
          <a:p>
            <a:endParaRPr lang="en-US" sz="1100" dirty="0"/>
          </a:p>
          <a:p>
            <a:r>
              <a:rPr lang="en-US" sz="2400" b="1" dirty="0">
                <a:solidFill>
                  <a:srgbClr val="FF0000"/>
                </a:solidFill>
                <a:latin typeface="+mj-lt"/>
              </a:rPr>
              <a:t>Strong Learner:</a:t>
            </a:r>
            <a:r>
              <a:rPr lang="en-US" sz="2400" dirty="0">
                <a:solidFill>
                  <a:srgbClr val="FF0000"/>
                </a:solidFill>
                <a:latin typeface="+mj-lt"/>
              </a:rPr>
              <a:t> </a:t>
            </a:r>
          </a:p>
          <a:p>
            <a:pPr lvl="1"/>
            <a:r>
              <a:rPr lang="en-MY" sz="2000" dirty="0"/>
              <a:t>Random Forest</a:t>
            </a:r>
            <a:endParaRPr lang="en-US" sz="2000" dirty="0"/>
          </a:p>
          <a:p>
            <a:pPr lvl="1"/>
            <a:r>
              <a:rPr lang="en-MY" sz="2000" dirty="0"/>
              <a:t>Gradient Boosting Machines (GBM) – XGBoost | LightGBM | CatBoost</a:t>
            </a:r>
          </a:p>
          <a:p>
            <a:pPr lvl="1"/>
            <a:r>
              <a:rPr lang="en-MY" sz="2000" dirty="0"/>
              <a:t>Support Vector Machines (SVM) with Nonlinear Kernels (RBF)</a:t>
            </a:r>
          </a:p>
          <a:p>
            <a:pPr lvl="1"/>
            <a:r>
              <a:rPr lang="en-MY" sz="2000" dirty="0"/>
              <a:t>Neural Networks / Deep Learning – DNN | CNN | RNN</a:t>
            </a:r>
          </a:p>
          <a:p>
            <a:pPr lvl="1"/>
            <a:endParaRPr lang="en-US" sz="2000" dirty="0">
              <a:latin typeface="+mj-lt"/>
            </a:endParaRPr>
          </a:p>
          <a:p>
            <a:endParaRPr lang="en-US" sz="24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F4840BE-A2C4-7F93-B649-F0D6868F61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0235" y="2291194"/>
            <a:ext cx="4926665" cy="1589810"/>
          </a:xfrm>
          <a:prstGeom prst="rect">
            <a:avLst/>
          </a:prstGeom>
          <a:ln>
            <a:noFill/>
          </a:ln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89F3511-C986-6A6C-4E86-00E561FE6395}"/>
              </a:ext>
            </a:extLst>
          </p:cNvPr>
          <p:cNvCxnSpPr/>
          <p:nvPr/>
        </p:nvCxnSpPr>
        <p:spPr bwMode="auto">
          <a:xfrm>
            <a:off x="6250387" y="2002846"/>
            <a:ext cx="0" cy="2228850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Google Shape;226;p23">
            <a:extLst>
              <a:ext uri="{FF2B5EF4-FFF2-40B4-BE49-F238E27FC236}">
                <a16:creationId xmlns:a16="http://schemas.microsoft.com/office/drawing/2014/main" id="{331A17F6-423E-C4F8-581C-C38F44A67512}"/>
              </a:ext>
            </a:extLst>
          </p:cNvPr>
          <p:cNvGrpSpPr/>
          <p:nvPr/>
        </p:nvGrpSpPr>
        <p:grpSpPr>
          <a:xfrm>
            <a:off x="10197344" y="-64697"/>
            <a:ext cx="2410208" cy="2190775"/>
            <a:chOff x="7132025" y="-63150"/>
            <a:chExt cx="2410208" cy="2190775"/>
          </a:xfrm>
        </p:grpSpPr>
        <p:sp>
          <p:nvSpPr>
            <p:cNvPr id="4" name="Google Shape;227;p23">
              <a:extLst>
                <a:ext uri="{FF2B5EF4-FFF2-40B4-BE49-F238E27FC236}">
                  <a16:creationId xmlns:a16="http://schemas.microsoft.com/office/drawing/2014/main" id="{59171235-8374-4FFA-3918-BDF73260AB46}"/>
                </a:ext>
              </a:extLst>
            </p:cNvPr>
            <p:cNvSpPr/>
            <p:nvPr/>
          </p:nvSpPr>
          <p:spPr>
            <a:xfrm rot="10800000" flipH="1">
              <a:off x="7274600" y="-17209"/>
              <a:ext cx="1869356" cy="2144834"/>
            </a:xfrm>
            <a:custGeom>
              <a:avLst/>
              <a:gdLst/>
              <a:ahLst/>
              <a:cxnLst/>
              <a:rect l="l" t="t" r="r" b="b"/>
              <a:pathLst>
                <a:path w="46137" h="52936" extrusionOk="0">
                  <a:moveTo>
                    <a:pt x="46137" y="0"/>
                  </a:moveTo>
                  <a:lnTo>
                    <a:pt x="31599" y="0"/>
                  </a:lnTo>
                  <a:cubicBezTo>
                    <a:pt x="29635" y="0"/>
                    <a:pt x="27813" y="1084"/>
                    <a:pt x="26896" y="2810"/>
                  </a:cubicBezTo>
                  <a:lnTo>
                    <a:pt x="0" y="52935"/>
                  </a:lnTo>
                  <a:lnTo>
                    <a:pt x="46137" y="52935"/>
                  </a:lnTo>
                  <a:lnTo>
                    <a:pt x="46137" y="0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" name="Google Shape;228;p23">
              <a:extLst>
                <a:ext uri="{FF2B5EF4-FFF2-40B4-BE49-F238E27FC236}">
                  <a16:creationId xmlns:a16="http://schemas.microsoft.com/office/drawing/2014/main" id="{362628FA-8B97-DA5F-FD94-076F64B93346}"/>
                </a:ext>
              </a:extLst>
            </p:cNvPr>
            <p:cNvSpPr/>
            <p:nvPr/>
          </p:nvSpPr>
          <p:spPr>
            <a:xfrm>
              <a:off x="8134575" y="-63150"/>
              <a:ext cx="1407658" cy="1095603"/>
            </a:xfrm>
            <a:custGeom>
              <a:avLst/>
              <a:gdLst/>
              <a:ahLst/>
              <a:cxnLst/>
              <a:rect l="l" t="t" r="r" b="b"/>
              <a:pathLst>
                <a:path w="34910" h="27171" extrusionOk="0">
                  <a:moveTo>
                    <a:pt x="13264" y="12"/>
                  </a:moveTo>
                  <a:lnTo>
                    <a:pt x="1072" y="22765"/>
                  </a:lnTo>
                  <a:cubicBezTo>
                    <a:pt x="0" y="24765"/>
                    <a:pt x="1453" y="27171"/>
                    <a:pt x="3739" y="27171"/>
                  </a:cubicBezTo>
                  <a:lnTo>
                    <a:pt x="18526" y="27171"/>
                  </a:lnTo>
                  <a:cubicBezTo>
                    <a:pt x="19645" y="27171"/>
                    <a:pt x="20669" y="26563"/>
                    <a:pt x="21193" y="25587"/>
                  </a:cubicBezTo>
                  <a:lnTo>
                    <a:pt x="34909" y="1"/>
                  </a:lnTo>
                  <a:lnTo>
                    <a:pt x="13264" y="1"/>
                  </a:lnTo>
                  <a:close/>
                </a:path>
              </a:pathLst>
            </a:custGeom>
            <a:gradFill>
              <a:gsLst>
                <a:gs pos="0">
                  <a:srgbClr val="00929B"/>
                </a:gs>
                <a:gs pos="100000">
                  <a:srgbClr val="00373D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" name="Google Shape;229;p23">
              <a:extLst>
                <a:ext uri="{FF2B5EF4-FFF2-40B4-BE49-F238E27FC236}">
                  <a16:creationId xmlns:a16="http://schemas.microsoft.com/office/drawing/2014/main" id="{549AC7DB-B73A-10C5-C799-9080AEA4F310}"/>
                </a:ext>
              </a:extLst>
            </p:cNvPr>
            <p:cNvSpPr/>
            <p:nvPr/>
          </p:nvSpPr>
          <p:spPr>
            <a:xfrm>
              <a:off x="8261925" y="535000"/>
              <a:ext cx="818600" cy="1140325"/>
            </a:xfrm>
            <a:custGeom>
              <a:avLst/>
              <a:gdLst/>
              <a:ahLst/>
              <a:cxnLst/>
              <a:rect l="l" t="t" r="r" b="b"/>
              <a:pathLst>
                <a:path w="32744" h="45613" extrusionOk="0">
                  <a:moveTo>
                    <a:pt x="23671" y="1488"/>
                  </a:moveTo>
                  <a:lnTo>
                    <a:pt x="1" y="45613"/>
                  </a:lnTo>
                  <a:lnTo>
                    <a:pt x="8288" y="45613"/>
                  </a:lnTo>
                  <a:lnTo>
                    <a:pt x="32743" y="0"/>
                  </a:lnTo>
                  <a:lnTo>
                    <a:pt x="26171" y="0"/>
                  </a:lnTo>
                  <a:cubicBezTo>
                    <a:pt x="25123" y="0"/>
                    <a:pt x="24159" y="572"/>
                    <a:pt x="23671" y="1488"/>
                  </a:cubicBezTo>
                  <a:close/>
                </a:path>
              </a:pathLst>
            </a:custGeom>
            <a:gradFill>
              <a:gsLst>
                <a:gs pos="0">
                  <a:srgbClr val="323366"/>
                </a:gs>
                <a:gs pos="63000">
                  <a:srgbClr val="194175"/>
                </a:gs>
                <a:gs pos="100000">
                  <a:srgbClr val="004F83"/>
                </a:gs>
              </a:gsLst>
              <a:lin ang="80993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cxnSp>
          <p:nvCxnSpPr>
            <p:cNvPr id="7" name="Google Shape;230;p23">
              <a:extLst>
                <a:ext uri="{FF2B5EF4-FFF2-40B4-BE49-F238E27FC236}">
                  <a16:creationId xmlns:a16="http://schemas.microsoft.com/office/drawing/2014/main" id="{64102F66-ECB2-5152-8D2F-C173B3E23E81}"/>
                </a:ext>
              </a:extLst>
            </p:cNvPr>
            <p:cNvCxnSpPr/>
            <p:nvPr/>
          </p:nvCxnSpPr>
          <p:spPr>
            <a:xfrm rot="10800000" flipH="1">
              <a:off x="8012900" y="40425"/>
              <a:ext cx="416100" cy="720600"/>
            </a:xfrm>
            <a:prstGeom prst="straightConnector1">
              <a:avLst/>
            </a:pr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" name="Google Shape;231;p23">
              <a:extLst>
                <a:ext uri="{FF2B5EF4-FFF2-40B4-BE49-F238E27FC236}">
                  <a16:creationId xmlns:a16="http://schemas.microsoft.com/office/drawing/2014/main" id="{E0895FE7-8557-5D2E-AE9E-E2D92C8977A9}"/>
                </a:ext>
              </a:extLst>
            </p:cNvPr>
            <p:cNvCxnSpPr/>
            <p:nvPr/>
          </p:nvCxnSpPr>
          <p:spPr>
            <a:xfrm rot="10800000">
              <a:off x="7132025" y="-4875"/>
              <a:ext cx="749700" cy="1344600"/>
            </a:xfrm>
            <a:prstGeom prst="straightConnector1">
              <a:avLst/>
            </a:prstGeom>
            <a:noFill/>
            <a:ln w="19050" cap="flat" cmpd="sng">
              <a:solidFill>
                <a:srgbClr val="004F8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38754813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60FCEE-F7EE-CD8A-9EC0-B94FCC54D8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226;p23">
            <a:extLst>
              <a:ext uri="{FF2B5EF4-FFF2-40B4-BE49-F238E27FC236}">
                <a16:creationId xmlns:a16="http://schemas.microsoft.com/office/drawing/2014/main" id="{1E8E1463-D8FF-2E81-E965-536C45C133CA}"/>
              </a:ext>
            </a:extLst>
          </p:cNvPr>
          <p:cNvGrpSpPr/>
          <p:nvPr/>
        </p:nvGrpSpPr>
        <p:grpSpPr>
          <a:xfrm>
            <a:off x="10197344" y="-64697"/>
            <a:ext cx="2410208" cy="2190775"/>
            <a:chOff x="7132025" y="-63150"/>
            <a:chExt cx="2410208" cy="2190775"/>
          </a:xfrm>
        </p:grpSpPr>
        <p:sp>
          <p:nvSpPr>
            <p:cNvPr id="3" name="Google Shape;227;p23">
              <a:extLst>
                <a:ext uri="{FF2B5EF4-FFF2-40B4-BE49-F238E27FC236}">
                  <a16:creationId xmlns:a16="http://schemas.microsoft.com/office/drawing/2014/main" id="{F2652797-39D6-EF10-53CB-53425960C60E}"/>
                </a:ext>
              </a:extLst>
            </p:cNvPr>
            <p:cNvSpPr/>
            <p:nvPr/>
          </p:nvSpPr>
          <p:spPr>
            <a:xfrm rot="10800000" flipH="1">
              <a:off x="7274600" y="-17209"/>
              <a:ext cx="1869356" cy="2144834"/>
            </a:xfrm>
            <a:custGeom>
              <a:avLst/>
              <a:gdLst/>
              <a:ahLst/>
              <a:cxnLst/>
              <a:rect l="l" t="t" r="r" b="b"/>
              <a:pathLst>
                <a:path w="46137" h="52936" extrusionOk="0">
                  <a:moveTo>
                    <a:pt x="46137" y="0"/>
                  </a:moveTo>
                  <a:lnTo>
                    <a:pt x="31599" y="0"/>
                  </a:lnTo>
                  <a:cubicBezTo>
                    <a:pt x="29635" y="0"/>
                    <a:pt x="27813" y="1084"/>
                    <a:pt x="26896" y="2810"/>
                  </a:cubicBezTo>
                  <a:lnTo>
                    <a:pt x="0" y="52935"/>
                  </a:lnTo>
                  <a:lnTo>
                    <a:pt x="46137" y="52935"/>
                  </a:lnTo>
                  <a:lnTo>
                    <a:pt x="46137" y="0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" name="Google Shape;228;p23">
              <a:extLst>
                <a:ext uri="{FF2B5EF4-FFF2-40B4-BE49-F238E27FC236}">
                  <a16:creationId xmlns:a16="http://schemas.microsoft.com/office/drawing/2014/main" id="{B6A8E02C-284A-36FF-0388-7B4ECB01BCC7}"/>
                </a:ext>
              </a:extLst>
            </p:cNvPr>
            <p:cNvSpPr/>
            <p:nvPr/>
          </p:nvSpPr>
          <p:spPr>
            <a:xfrm>
              <a:off x="8134575" y="-63150"/>
              <a:ext cx="1407658" cy="1095603"/>
            </a:xfrm>
            <a:custGeom>
              <a:avLst/>
              <a:gdLst/>
              <a:ahLst/>
              <a:cxnLst/>
              <a:rect l="l" t="t" r="r" b="b"/>
              <a:pathLst>
                <a:path w="34910" h="27171" extrusionOk="0">
                  <a:moveTo>
                    <a:pt x="13264" y="12"/>
                  </a:moveTo>
                  <a:lnTo>
                    <a:pt x="1072" y="22765"/>
                  </a:lnTo>
                  <a:cubicBezTo>
                    <a:pt x="0" y="24765"/>
                    <a:pt x="1453" y="27171"/>
                    <a:pt x="3739" y="27171"/>
                  </a:cubicBezTo>
                  <a:lnTo>
                    <a:pt x="18526" y="27171"/>
                  </a:lnTo>
                  <a:cubicBezTo>
                    <a:pt x="19645" y="27171"/>
                    <a:pt x="20669" y="26563"/>
                    <a:pt x="21193" y="25587"/>
                  </a:cubicBezTo>
                  <a:lnTo>
                    <a:pt x="34909" y="1"/>
                  </a:lnTo>
                  <a:lnTo>
                    <a:pt x="13264" y="1"/>
                  </a:lnTo>
                  <a:close/>
                </a:path>
              </a:pathLst>
            </a:custGeom>
            <a:gradFill>
              <a:gsLst>
                <a:gs pos="0">
                  <a:srgbClr val="00929B"/>
                </a:gs>
                <a:gs pos="100000">
                  <a:srgbClr val="00373D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" name="Google Shape;229;p23">
              <a:extLst>
                <a:ext uri="{FF2B5EF4-FFF2-40B4-BE49-F238E27FC236}">
                  <a16:creationId xmlns:a16="http://schemas.microsoft.com/office/drawing/2014/main" id="{D973DA3A-B76F-51BF-7F7B-CF84A03E85B9}"/>
                </a:ext>
              </a:extLst>
            </p:cNvPr>
            <p:cNvSpPr/>
            <p:nvPr/>
          </p:nvSpPr>
          <p:spPr>
            <a:xfrm>
              <a:off x="8261925" y="535000"/>
              <a:ext cx="818600" cy="1140325"/>
            </a:xfrm>
            <a:custGeom>
              <a:avLst/>
              <a:gdLst/>
              <a:ahLst/>
              <a:cxnLst/>
              <a:rect l="l" t="t" r="r" b="b"/>
              <a:pathLst>
                <a:path w="32744" h="45613" extrusionOk="0">
                  <a:moveTo>
                    <a:pt x="23671" y="1488"/>
                  </a:moveTo>
                  <a:lnTo>
                    <a:pt x="1" y="45613"/>
                  </a:lnTo>
                  <a:lnTo>
                    <a:pt x="8288" y="45613"/>
                  </a:lnTo>
                  <a:lnTo>
                    <a:pt x="32743" y="0"/>
                  </a:lnTo>
                  <a:lnTo>
                    <a:pt x="26171" y="0"/>
                  </a:lnTo>
                  <a:cubicBezTo>
                    <a:pt x="25123" y="0"/>
                    <a:pt x="24159" y="572"/>
                    <a:pt x="23671" y="1488"/>
                  </a:cubicBezTo>
                  <a:close/>
                </a:path>
              </a:pathLst>
            </a:custGeom>
            <a:gradFill>
              <a:gsLst>
                <a:gs pos="0">
                  <a:srgbClr val="323366"/>
                </a:gs>
                <a:gs pos="63000">
                  <a:srgbClr val="194175"/>
                </a:gs>
                <a:gs pos="100000">
                  <a:srgbClr val="004F83"/>
                </a:gs>
              </a:gsLst>
              <a:lin ang="80993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cxnSp>
          <p:nvCxnSpPr>
            <p:cNvPr id="7" name="Google Shape;230;p23">
              <a:extLst>
                <a:ext uri="{FF2B5EF4-FFF2-40B4-BE49-F238E27FC236}">
                  <a16:creationId xmlns:a16="http://schemas.microsoft.com/office/drawing/2014/main" id="{A3A7CAFA-590B-C41C-757A-43B35845DB52}"/>
                </a:ext>
              </a:extLst>
            </p:cNvPr>
            <p:cNvCxnSpPr/>
            <p:nvPr/>
          </p:nvCxnSpPr>
          <p:spPr>
            <a:xfrm rot="10800000" flipH="1">
              <a:off x="8012900" y="40425"/>
              <a:ext cx="416100" cy="720600"/>
            </a:xfrm>
            <a:prstGeom prst="straightConnector1">
              <a:avLst/>
            </a:pr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" name="Google Shape;231;p23">
              <a:extLst>
                <a:ext uri="{FF2B5EF4-FFF2-40B4-BE49-F238E27FC236}">
                  <a16:creationId xmlns:a16="http://schemas.microsoft.com/office/drawing/2014/main" id="{11D5E4D8-7BB7-31A5-9A85-6622D0839C67}"/>
                </a:ext>
              </a:extLst>
            </p:cNvPr>
            <p:cNvCxnSpPr/>
            <p:nvPr/>
          </p:nvCxnSpPr>
          <p:spPr>
            <a:xfrm rot="10800000">
              <a:off x="7132025" y="-4875"/>
              <a:ext cx="749700" cy="1344600"/>
            </a:xfrm>
            <a:prstGeom prst="straightConnector1">
              <a:avLst/>
            </a:prstGeom>
            <a:noFill/>
            <a:ln w="19050" cap="flat" cmpd="sng">
              <a:solidFill>
                <a:srgbClr val="004F8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8" name="Title 7">
            <a:extLst>
              <a:ext uri="{FF2B5EF4-FFF2-40B4-BE49-F238E27FC236}">
                <a16:creationId xmlns:a16="http://schemas.microsoft.com/office/drawing/2014/main" id="{40A8ED0E-98B0-8C0A-0DDF-2EAD6A38C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</a:t>
            </a:r>
            <a:br>
              <a:rPr lang="en-US" dirty="0"/>
            </a:br>
            <a:r>
              <a:rPr lang="en-MY" sz="2000" b="1" dirty="0">
                <a:solidFill>
                  <a:srgbClr val="7030A0"/>
                </a:solidFill>
                <a:ea typeface="+mn-ea"/>
                <a:cs typeface="+mn-cs"/>
              </a:rPr>
              <a:t>Model Building Pipeline</a:t>
            </a:r>
            <a:endParaRPr lang="en-MY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176570-70CD-1A52-AD1D-3B4F345D86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5424" y="1333782"/>
            <a:ext cx="8468252" cy="5047967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5DAF2AD-4A09-2505-4741-14F93B71CB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352" y="2168181"/>
            <a:ext cx="3077007" cy="2918169"/>
          </a:xfrm>
        </p:spPr>
        <p:txBody>
          <a:bodyPr/>
          <a:lstStyle/>
          <a:p>
            <a:pPr marL="0" indent="0">
              <a:buNone/>
            </a:pPr>
            <a:r>
              <a:rPr lang="en-US" sz="2000" b="1" dirty="0"/>
              <a:t>✅ </a:t>
            </a:r>
            <a:r>
              <a:rPr lang="en-US" sz="1600" b="1" dirty="0"/>
              <a:t>After splitting data helps:</a:t>
            </a:r>
          </a:p>
          <a:p>
            <a:r>
              <a:rPr lang="en-US" sz="1600" dirty="0"/>
              <a:t>Prevent data leakage</a:t>
            </a:r>
          </a:p>
          <a:p>
            <a:r>
              <a:rPr lang="en-MY" sz="1600" dirty="0"/>
              <a:t>Handle unseen categories correctly</a:t>
            </a:r>
          </a:p>
          <a:p>
            <a:r>
              <a:rPr lang="en-MY" sz="1600" dirty="0"/>
              <a:t>Accurate Feature Engineering</a:t>
            </a:r>
          </a:p>
          <a:p>
            <a:r>
              <a:rPr lang="en-MY" sz="1600" dirty="0"/>
              <a:t>Ensures Fair Model Evaluation</a:t>
            </a:r>
          </a:p>
          <a:p>
            <a:r>
              <a:rPr lang="en-MY" sz="1600" dirty="0"/>
              <a:t>Reflects Real-World Deployment</a:t>
            </a:r>
            <a:endParaRPr lang="en-US" sz="1600" dirty="0"/>
          </a:p>
          <a:p>
            <a:endParaRPr lang="en-US" sz="2000" dirty="0"/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84023EEB-37FE-7191-FFC1-6CF4BC1B241C}"/>
              </a:ext>
            </a:extLst>
          </p:cNvPr>
          <p:cNvCxnSpPr>
            <a:cxnSpLocks/>
            <a:endCxn id="9" idx="2"/>
          </p:cNvCxnSpPr>
          <p:nvPr/>
        </p:nvCxnSpPr>
        <p:spPr bwMode="auto">
          <a:xfrm rot="10800000">
            <a:off x="1833857" y="5086351"/>
            <a:ext cx="1538509" cy="904879"/>
          </a:xfrm>
          <a:prstGeom prst="bentConnector2">
            <a:avLst/>
          </a:prstGeom>
          <a:ln>
            <a:headEnd type="none" w="med" len="me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62557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F109A13-FE52-E210-5368-B8F673EFA9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A06F937-7FB3-D676-9FB0-0D9B1679349D}"/>
              </a:ext>
            </a:extLst>
          </p:cNvPr>
          <p:cNvSpPr txBox="1"/>
          <p:nvPr/>
        </p:nvSpPr>
        <p:spPr>
          <a:xfrm>
            <a:off x="641131" y="2828835"/>
            <a:ext cx="379423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+mj-lt"/>
              </a:rPr>
              <a:t>Natural Language Processing</a:t>
            </a:r>
            <a:endParaRPr lang="en-MY" sz="3600" dirty="0"/>
          </a:p>
        </p:txBody>
      </p:sp>
    </p:spTree>
    <p:extLst>
      <p:ext uri="{BB962C8B-B14F-4D97-AF65-F5344CB8AC3E}">
        <p14:creationId xmlns:p14="http://schemas.microsoft.com/office/powerpoint/2010/main" val="6750501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F46ADD2-A4A0-3DF0-4B93-449F3F2B12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8069" y="1468436"/>
            <a:ext cx="10621826" cy="4525962"/>
          </a:xfrm>
        </p:spPr>
        <p:txBody>
          <a:bodyPr/>
          <a:lstStyle/>
          <a:p>
            <a:pPr algn="just"/>
            <a:r>
              <a:rPr lang="en-US" sz="2400" dirty="0"/>
              <a:t>Natural language processing (NLP) refers to the branch of AI concerned with giving computers the ability to understand text and spoken words as human.</a:t>
            </a:r>
          </a:p>
          <a:p>
            <a:pPr algn="just"/>
            <a:endParaRPr lang="en-US" sz="2400" dirty="0"/>
          </a:p>
          <a:p>
            <a:pPr algn="just"/>
            <a:r>
              <a:rPr lang="en-US" sz="2400" dirty="0"/>
              <a:t>NLP combines computational linguistics, rule-based modeling of human language with statistical, machine learning, and deep learning models.</a:t>
            </a:r>
          </a:p>
          <a:p>
            <a:pPr algn="just"/>
            <a:endParaRPr lang="en-US" sz="2400" dirty="0"/>
          </a:p>
          <a:p>
            <a:pPr algn="just"/>
            <a:r>
              <a:rPr lang="en-US" sz="2400" dirty="0"/>
              <a:t>NLP drives computer programs that translate text from one language to another, respond to spoken commands, and summarize large volumes of text rapidly, even in real time.</a:t>
            </a:r>
          </a:p>
          <a:p>
            <a:pPr algn="just"/>
            <a:endParaRPr lang="en-US" sz="2400" dirty="0"/>
          </a:p>
          <a:p>
            <a:pPr algn="just"/>
            <a:r>
              <a:rPr lang="en-US" sz="2400" dirty="0"/>
              <a:t>NLP also plays a growing role in enterprise solutions that help streamline business operations, increase employee productivity, and simplify mission-critical business processes.</a:t>
            </a:r>
            <a:endParaRPr lang="en-MY" sz="2400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83C1208-BAFB-1268-112E-6D99EC0274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3831" y="274638"/>
            <a:ext cx="10168894" cy="1143000"/>
          </a:xfrm>
        </p:spPr>
        <p:txBody>
          <a:bodyPr/>
          <a:lstStyle/>
          <a:p>
            <a:r>
              <a:rPr lang="en-MY" dirty="0"/>
              <a:t>Natural Language Processing</a:t>
            </a:r>
          </a:p>
        </p:txBody>
      </p:sp>
      <p:grpSp>
        <p:nvGrpSpPr>
          <p:cNvPr id="2" name="Google Shape;226;p23">
            <a:extLst>
              <a:ext uri="{FF2B5EF4-FFF2-40B4-BE49-F238E27FC236}">
                <a16:creationId xmlns:a16="http://schemas.microsoft.com/office/drawing/2014/main" id="{5496A3E0-C8A0-7E98-8A5C-D9806696C1C1}"/>
              </a:ext>
            </a:extLst>
          </p:cNvPr>
          <p:cNvGrpSpPr/>
          <p:nvPr/>
        </p:nvGrpSpPr>
        <p:grpSpPr>
          <a:xfrm>
            <a:off x="10197344" y="-64697"/>
            <a:ext cx="2410208" cy="2190775"/>
            <a:chOff x="7132025" y="-63150"/>
            <a:chExt cx="2410208" cy="2190775"/>
          </a:xfrm>
        </p:grpSpPr>
        <p:sp>
          <p:nvSpPr>
            <p:cNvPr id="3" name="Google Shape;227;p23">
              <a:extLst>
                <a:ext uri="{FF2B5EF4-FFF2-40B4-BE49-F238E27FC236}">
                  <a16:creationId xmlns:a16="http://schemas.microsoft.com/office/drawing/2014/main" id="{965E3D78-7F17-E507-4B7C-AE3B0A6F0024}"/>
                </a:ext>
              </a:extLst>
            </p:cNvPr>
            <p:cNvSpPr/>
            <p:nvPr/>
          </p:nvSpPr>
          <p:spPr>
            <a:xfrm rot="10800000" flipH="1">
              <a:off x="7274600" y="-17209"/>
              <a:ext cx="1869356" cy="2144834"/>
            </a:xfrm>
            <a:custGeom>
              <a:avLst/>
              <a:gdLst/>
              <a:ahLst/>
              <a:cxnLst/>
              <a:rect l="l" t="t" r="r" b="b"/>
              <a:pathLst>
                <a:path w="46137" h="52936" extrusionOk="0">
                  <a:moveTo>
                    <a:pt x="46137" y="0"/>
                  </a:moveTo>
                  <a:lnTo>
                    <a:pt x="31599" y="0"/>
                  </a:lnTo>
                  <a:cubicBezTo>
                    <a:pt x="29635" y="0"/>
                    <a:pt x="27813" y="1084"/>
                    <a:pt x="26896" y="2810"/>
                  </a:cubicBezTo>
                  <a:lnTo>
                    <a:pt x="0" y="52935"/>
                  </a:lnTo>
                  <a:lnTo>
                    <a:pt x="46137" y="52935"/>
                  </a:lnTo>
                  <a:lnTo>
                    <a:pt x="46137" y="0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" name="Google Shape;228;p23">
              <a:extLst>
                <a:ext uri="{FF2B5EF4-FFF2-40B4-BE49-F238E27FC236}">
                  <a16:creationId xmlns:a16="http://schemas.microsoft.com/office/drawing/2014/main" id="{32D37670-172F-0061-2842-D72412857DAF}"/>
                </a:ext>
              </a:extLst>
            </p:cNvPr>
            <p:cNvSpPr/>
            <p:nvPr/>
          </p:nvSpPr>
          <p:spPr>
            <a:xfrm>
              <a:off x="8134575" y="-63150"/>
              <a:ext cx="1407658" cy="1095603"/>
            </a:xfrm>
            <a:custGeom>
              <a:avLst/>
              <a:gdLst/>
              <a:ahLst/>
              <a:cxnLst/>
              <a:rect l="l" t="t" r="r" b="b"/>
              <a:pathLst>
                <a:path w="34910" h="27171" extrusionOk="0">
                  <a:moveTo>
                    <a:pt x="13264" y="12"/>
                  </a:moveTo>
                  <a:lnTo>
                    <a:pt x="1072" y="22765"/>
                  </a:lnTo>
                  <a:cubicBezTo>
                    <a:pt x="0" y="24765"/>
                    <a:pt x="1453" y="27171"/>
                    <a:pt x="3739" y="27171"/>
                  </a:cubicBezTo>
                  <a:lnTo>
                    <a:pt x="18526" y="27171"/>
                  </a:lnTo>
                  <a:cubicBezTo>
                    <a:pt x="19645" y="27171"/>
                    <a:pt x="20669" y="26563"/>
                    <a:pt x="21193" y="25587"/>
                  </a:cubicBezTo>
                  <a:lnTo>
                    <a:pt x="34909" y="1"/>
                  </a:lnTo>
                  <a:lnTo>
                    <a:pt x="13264" y="1"/>
                  </a:lnTo>
                  <a:close/>
                </a:path>
              </a:pathLst>
            </a:custGeom>
            <a:gradFill>
              <a:gsLst>
                <a:gs pos="0">
                  <a:srgbClr val="00929B"/>
                </a:gs>
                <a:gs pos="100000">
                  <a:srgbClr val="00373D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" name="Google Shape;229;p23">
              <a:extLst>
                <a:ext uri="{FF2B5EF4-FFF2-40B4-BE49-F238E27FC236}">
                  <a16:creationId xmlns:a16="http://schemas.microsoft.com/office/drawing/2014/main" id="{1EB080E5-BD24-BF48-CC60-1D67053366E5}"/>
                </a:ext>
              </a:extLst>
            </p:cNvPr>
            <p:cNvSpPr/>
            <p:nvPr/>
          </p:nvSpPr>
          <p:spPr>
            <a:xfrm>
              <a:off x="8261925" y="535000"/>
              <a:ext cx="818600" cy="1140325"/>
            </a:xfrm>
            <a:custGeom>
              <a:avLst/>
              <a:gdLst/>
              <a:ahLst/>
              <a:cxnLst/>
              <a:rect l="l" t="t" r="r" b="b"/>
              <a:pathLst>
                <a:path w="32744" h="45613" extrusionOk="0">
                  <a:moveTo>
                    <a:pt x="23671" y="1488"/>
                  </a:moveTo>
                  <a:lnTo>
                    <a:pt x="1" y="45613"/>
                  </a:lnTo>
                  <a:lnTo>
                    <a:pt x="8288" y="45613"/>
                  </a:lnTo>
                  <a:lnTo>
                    <a:pt x="32743" y="0"/>
                  </a:lnTo>
                  <a:lnTo>
                    <a:pt x="26171" y="0"/>
                  </a:lnTo>
                  <a:cubicBezTo>
                    <a:pt x="25123" y="0"/>
                    <a:pt x="24159" y="572"/>
                    <a:pt x="23671" y="1488"/>
                  </a:cubicBezTo>
                  <a:close/>
                </a:path>
              </a:pathLst>
            </a:custGeom>
            <a:gradFill>
              <a:gsLst>
                <a:gs pos="0">
                  <a:srgbClr val="323366"/>
                </a:gs>
                <a:gs pos="63000">
                  <a:srgbClr val="194175"/>
                </a:gs>
                <a:gs pos="100000">
                  <a:srgbClr val="004F83"/>
                </a:gs>
              </a:gsLst>
              <a:lin ang="80993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cxnSp>
          <p:nvCxnSpPr>
            <p:cNvPr id="6" name="Google Shape;230;p23">
              <a:extLst>
                <a:ext uri="{FF2B5EF4-FFF2-40B4-BE49-F238E27FC236}">
                  <a16:creationId xmlns:a16="http://schemas.microsoft.com/office/drawing/2014/main" id="{13CCEEB2-B0C9-5A30-4F22-7C8459988413}"/>
                </a:ext>
              </a:extLst>
            </p:cNvPr>
            <p:cNvCxnSpPr/>
            <p:nvPr/>
          </p:nvCxnSpPr>
          <p:spPr>
            <a:xfrm rot="10800000" flipH="1">
              <a:off x="8012900" y="40425"/>
              <a:ext cx="416100" cy="720600"/>
            </a:xfrm>
            <a:prstGeom prst="straightConnector1">
              <a:avLst/>
            </a:pr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" name="Google Shape;231;p23">
              <a:extLst>
                <a:ext uri="{FF2B5EF4-FFF2-40B4-BE49-F238E27FC236}">
                  <a16:creationId xmlns:a16="http://schemas.microsoft.com/office/drawing/2014/main" id="{AD28A38E-82D3-2C57-F0BD-D7F6333F8940}"/>
                </a:ext>
              </a:extLst>
            </p:cNvPr>
            <p:cNvCxnSpPr/>
            <p:nvPr/>
          </p:nvCxnSpPr>
          <p:spPr>
            <a:xfrm rot="10800000">
              <a:off x="7132025" y="-4875"/>
              <a:ext cx="749700" cy="1344600"/>
            </a:xfrm>
            <a:prstGeom prst="straightConnector1">
              <a:avLst/>
            </a:prstGeom>
            <a:noFill/>
            <a:ln w="19050" cap="flat" cmpd="sng">
              <a:solidFill>
                <a:srgbClr val="004F8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6346468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F46ADD2-A4A0-3DF0-4B93-449F3F2B12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8578" y="1348693"/>
            <a:ext cx="11412921" cy="4525962"/>
          </a:xfrm>
        </p:spPr>
        <p:txBody>
          <a:bodyPr/>
          <a:lstStyle/>
          <a:p>
            <a:pPr marL="0" indent="0">
              <a:buNone/>
            </a:pPr>
            <a:r>
              <a:rPr lang="en-US" sz="2400" b="1" dirty="0"/>
              <a:t>Some of the promising NLP Tasks</a:t>
            </a:r>
          </a:p>
          <a:p>
            <a:r>
              <a:rPr lang="en-US" sz="2400" dirty="0"/>
              <a:t>Speech recognition</a:t>
            </a:r>
          </a:p>
          <a:p>
            <a:r>
              <a:rPr lang="en-US" sz="2400" dirty="0"/>
              <a:t>Part of speech tagging</a:t>
            </a:r>
          </a:p>
          <a:p>
            <a:r>
              <a:rPr lang="en-US" sz="2400" dirty="0"/>
              <a:t>Word sense disambiguation</a:t>
            </a:r>
          </a:p>
          <a:p>
            <a:r>
              <a:rPr lang="en-US" sz="2400" dirty="0"/>
              <a:t>Named entity recognition</a:t>
            </a:r>
          </a:p>
          <a:p>
            <a:r>
              <a:rPr lang="en-US" sz="2400" dirty="0"/>
              <a:t>Text Classification</a:t>
            </a:r>
          </a:p>
          <a:p>
            <a:pPr lvl="1"/>
            <a:r>
              <a:rPr lang="en-US" dirty="0"/>
              <a:t>Sentiment analysis / Classification</a:t>
            </a:r>
          </a:p>
          <a:p>
            <a:pPr lvl="1"/>
            <a:r>
              <a:rPr lang="en-US" dirty="0"/>
              <a:t>Fake news / review detection</a:t>
            </a:r>
          </a:p>
          <a:p>
            <a:pPr lvl="1"/>
            <a:r>
              <a:rPr lang="en-US" dirty="0"/>
              <a:t>Cyberbully detection</a:t>
            </a:r>
          </a:p>
          <a:p>
            <a:r>
              <a:rPr lang="en-US" sz="2400" dirty="0"/>
              <a:t>Text Generation / </a:t>
            </a:r>
            <a:r>
              <a:rPr lang="en-MY" sz="2400" dirty="0"/>
              <a:t>Natural language generation</a:t>
            </a:r>
          </a:p>
          <a:p>
            <a:pPr lvl="1"/>
            <a:r>
              <a:rPr lang="en-MY" dirty="0"/>
              <a:t>Image Captioning</a:t>
            </a:r>
          </a:p>
          <a:p>
            <a:pPr lvl="1"/>
            <a:r>
              <a:rPr lang="en-MY" dirty="0"/>
              <a:t>Document Summarization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83C1208-BAFB-1268-112E-6D99EC0274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298" y="274638"/>
            <a:ext cx="10195427" cy="1143000"/>
          </a:xfrm>
        </p:spPr>
        <p:txBody>
          <a:bodyPr/>
          <a:lstStyle/>
          <a:p>
            <a:r>
              <a:rPr lang="en-MY" dirty="0"/>
              <a:t>Natural Language Processing</a:t>
            </a:r>
          </a:p>
        </p:txBody>
      </p:sp>
      <p:grpSp>
        <p:nvGrpSpPr>
          <p:cNvPr id="2" name="Google Shape;226;p23">
            <a:extLst>
              <a:ext uri="{FF2B5EF4-FFF2-40B4-BE49-F238E27FC236}">
                <a16:creationId xmlns:a16="http://schemas.microsoft.com/office/drawing/2014/main" id="{70C49D6E-CF9D-20FF-EDC9-433D78535443}"/>
              </a:ext>
            </a:extLst>
          </p:cNvPr>
          <p:cNvGrpSpPr/>
          <p:nvPr/>
        </p:nvGrpSpPr>
        <p:grpSpPr>
          <a:xfrm>
            <a:off x="10197344" y="-64697"/>
            <a:ext cx="2410208" cy="2190775"/>
            <a:chOff x="7132025" y="-63150"/>
            <a:chExt cx="2410208" cy="2190775"/>
          </a:xfrm>
        </p:grpSpPr>
        <p:sp>
          <p:nvSpPr>
            <p:cNvPr id="3" name="Google Shape;227;p23">
              <a:extLst>
                <a:ext uri="{FF2B5EF4-FFF2-40B4-BE49-F238E27FC236}">
                  <a16:creationId xmlns:a16="http://schemas.microsoft.com/office/drawing/2014/main" id="{D60E3406-79D8-1C4D-4F8F-0C5F8384EFAE}"/>
                </a:ext>
              </a:extLst>
            </p:cNvPr>
            <p:cNvSpPr/>
            <p:nvPr/>
          </p:nvSpPr>
          <p:spPr>
            <a:xfrm rot="10800000" flipH="1">
              <a:off x="7274600" y="-17209"/>
              <a:ext cx="1869356" cy="2144834"/>
            </a:xfrm>
            <a:custGeom>
              <a:avLst/>
              <a:gdLst/>
              <a:ahLst/>
              <a:cxnLst/>
              <a:rect l="l" t="t" r="r" b="b"/>
              <a:pathLst>
                <a:path w="46137" h="52936" extrusionOk="0">
                  <a:moveTo>
                    <a:pt x="46137" y="0"/>
                  </a:moveTo>
                  <a:lnTo>
                    <a:pt x="31599" y="0"/>
                  </a:lnTo>
                  <a:cubicBezTo>
                    <a:pt x="29635" y="0"/>
                    <a:pt x="27813" y="1084"/>
                    <a:pt x="26896" y="2810"/>
                  </a:cubicBezTo>
                  <a:lnTo>
                    <a:pt x="0" y="52935"/>
                  </a:lnTo>
                  <a:lnTo>
                    <a:pt x="46137" y="52935"/>
                  </a:lnTo>
                  <a:lnTo>
                    <a:pt x="46137" y="0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" name="Google Shape;228;p23">
              <a:extLst>
                <a:ext uri="{FF2B5EF4-FFF2-40B4-BE49-F238E27FC236}">
                  <a16:creationId xmlns:a16="http://schemas.microsoft.com/office/drawing/2014/main" id="{7C49F8CA-79B3-7111-BACE-48DE2F1E8B08}"/>
                </a:ext>
              </a:extLst>
            </p:cNvPr>
            <p:cNvSpPr/>
            <p:nvPr/>
          </p:nvSpPr>
          <p:spPr>
            <a:xfrm>
              <a:off x="8134575" y="-63150"/>
              <a:ext cx="1407658" cy="1095603"/>
            </a:xfrm>
            <a:custGeom>
              <a:avLst/>
              <a:gdLst/>
              <a:ahLst/>
              <a:cxnLst/>
              <a:rect l="l" t="t" r="r" b="b"/>
              <a:pathLst>
                <a:path w="34910" h="27171" extrusionOk="0">
                  <a:moveTo>
                    <a:pt x="13264" y="12"/>
                  </a:moveTo>
                  <a:lnTo>
                    <a:pt x="1072" y="22765"/>
                  </a:lnTo>
                  <a:cubicBezTo>
                    <a:pt x="0" y="24765"/>
                    <a:pt x="1453" y="27171"/>
                    <a:pt x="3739" y="27171"/>
                  </a:cubicBezTo>
                  <a:lnTo>
                    <a:pt x="18526" y="27171"/>
                  </a:lnTo>
                  <a:cubicBezTo>
                    <a:pt x="19645" y="27171"/>
                    <a:pt x="20669" y="26563"/>
                    <a:pt x="21193" y="25587"/>
                  </a:cubicBezTo>
                  <a:lnTo>
                    <a:pt x="34909" y="1"/>
                  </a:lnTo>
                  <a:lnTo>
                    <a:pt x="13264" y="1"/>
                  </a:lnTo>
                  <a:close/>
                </a:path>
              </a:pathLst>
            </a:custGeom>
            <a:gradFill>
              <a:gsLst>
                <a:gs pos="0">
                  <a:srgbClr val="00929B"/>
                </a:gs>
                <a:gs pos="100000">
                  <a:srgbClr val="00373D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" name="Google Shape;229;p23">
              <a:extLst>
                <a:ext uri="{FF2B5EF4-FFF2-40B4-BE49-F238E27FC236}">
                  <a16:creationId xmlns:a16="http://schemas.microsoft.com/office/drawing/2014/main" id="{06C278D1-53A6-A8AE-95A2-DF911EF9766A}"/>
                </a:ext>
              </a:extLst>
            </p:cNvPr>
            <p:cNvSpPr/>
            <p:nvPr/>
          </p:nvSpPr>
          <p:spPr>
            <a:xfrm>
              <a:off x="8261925" y="535000"/>
              <a:ext cx="818600" cy="1140325"/>
            </a:xfrm>
            <a:custGeom>
              <a:avLst/>
              <a:gdLst/>
              <a:ahLst/>
              <a:cxnLst/>
              <a:rect l="l" t="t" r="r" b="b"/>
              <a:pathLst>
                <a:path w="32744" h="45613" extrusionOk="0">
                  <a:moveTo>
                    <a:pt x="23671" y="1488"/>
                  </a:moveTo>
                  <a:lnTo>
                    <a:pt x="1" y="45613"/>
                  </a:lnTo>
                  <a:lnTo>
                    <a:pt x="8288" y="45613"/>
                  </a:lnTo>
                  <a:lnTo>
                    <a:pt x="32743" y="0"/>
                  </a:lnTo>
                  <a:lnTo>
                    <a:pt x="26171" y="0"/>
                  </a:lnTo>
                  <a:cubicBezTo>
                    <a:pt x="25123" y="0"/>
                    <a:pt x="24159" y="572"/>
                    <a:pt x="23671" y="1488"/>
                  </a:cubicBezTo>
                  <a:close/>
                </a:path>
              </a:pathLst>
            </a:custGeom>
            <a:gradFill>
              <a:gsLst>
                <a:gs pos="0">
                  <a:srgbClr val="323366"/>
                </a:gs>
                <a:gs pos="63000">
                  <a:srgbClr val="194175"/>
                </a:gs>
                <a:gs pos="100000">
                  <a:srgbClr val="004F83"/>
                </a:gs>
              </a:gsLst>
              <a:lin ang="80993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cxnSp>
          <p:nvCxnSpPr>
            <p:cNvPr id="6" name="Google Shape;230;p23">
              <a:extLst>
                <a:ext uri="{FF2B5EF4-FFF2-40B4-BE49-F238E27FC236}">
                  <a16:creationId xmlns:a16="http://schemas.microsoft.com/office/drawing/2014/main" id="{05AF0A0A-E440-0C2E-B66D-10D5166FDABC}"/>
                </a:ext>
              </a:extLst>
            </p:cNvPr>
            <p:cNvCxnSpPr/>
            <p:nvPr/>
          </p:nvCxnSpPr>
          <p:spPr>
            <a:xfrm rot="10800000" flipH="1">
              <a:off x="8012900" y="40425"/>
              <a:ext cx="416100" cy="720600"/>
            </a:xfrm>
            <a:prstGeom prst="straightConnector1">
              <a:avLst/>
            </a:pr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" name="Google Shape;231;p23">
              <a:extLst>
                <a:ext uri="{FF2B5EF4-FFF2-40B4-BE49-F238E27FC236}">
                  <a16:creationId xmlns:a16="http://schemas.microsoft.com/office/drawing/2014/main" id="{6F3845E0-B052-2B29-C130-09A9FDFA18F0}"/>
                </a:ext>
              </a:extLst>
            </p:cNvPr>
            <p:cNvCxnSpPr/>
            <p:nvPr/>
          </p:nvCxnSpPr>
          <p:spPr>
            <a:xfrm rot="10800000">
              <a:off x="7132025" y="-4875"/>
              <a:ext cx="749700" cy="1344600"/>
            </a:xfrm>
            <a:prstGeom prst="straightConnector1">
              <a:avLst/>
            </a:prstGeom>
            <a:noFill/>
            <a:ln w="19050" cap="flat" cmpd="sng">
              <a:solidFill>
                <a:srgbClr val="004F8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26710362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F46ADD2-A4A0-3DF0-4B93-449F3F2B12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9665" y="1697038"/>
            <a:ext cx="11421834" cy="4525962"/>
          </a:xfrm>
        </p:spPr>
        <p:txBody>
          <a:bodyPr/>
          <a:lstStyle/>
          <a:p>
            <a:pPr marL="0" indent="0">
              <a:buNone/>
            </a:pPr>
            <a:r>
              <a:rPr lang="en-US" sz="2400" b="1" dirty="0"/>
              <a:t>NLP tools and Libraries</a:t>
            </a:r>
          </a:p>
          <a:p>
            <a:r>
              <a:rPr lang="en-US" sz="2400" dirty="0"/>
              <a:t>Natural Language Toolkit (NLTK)</a:t>
            </a:r>
          </a:p>
          <a:p>
            <a:r>
              <a:rPr lang="en-MY" sz="2400" dirty="0"/>
              <a:t>Textblob</a:t>
            </a:r>
          </a:p>
          <a:p>
            <a:r>
              <a:rPr lang="en-MY" sz="2400" dirty="0"/>
              <a:t>CoreNLP</a:t>
            </a:r>
          </a:p>
          <a:p>
            <a:r>
              <a:rPr lang="en-MY" sz="2400" dirty="0"/>
              <a:t>spaCy</a:t>
            </a:r>
          </a:p>
          <a:p>
            <a:r>
              <a:rPr lang="en-MY" sz="2400" dirty="0"/>
              <a:t>scikit-learn</a:t>
            </a:r>
          </a:p>
          <a:p>
            <a:r>
              <a:rPr lang="en-MY" sz="2400" dirty="0"/>
              <a:t>Gensim</a:t>
            </a:r>
          </a:p>
          <a:p>
            <a:r>
              <a:rPr lang="en-MY" sz="2400" dirty="0"/>
              <a:t>Pattern</a:t>
            </a:r>
          </a:p>
          <a:p>
            <a:r>
              <a:rPr lang="en-MY" sz="2400" dirty="0"/>
              <a:t>Hugging Face transformer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83C1208-BAFB-1268-112E-6D99EC0274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52" y="274638"/>
            <a:ext cx="10167473" cy="1143000"/>
          </a:xfrm>
        </p:spPr>
        <p:txBody>
          <a:bodyPr/>
          <a:lstStyle/>
          <a:p>
            <a:r>
              <a:rPr lang="en-MY" dirty="0"/>
              <a:t>Natural Language Processing</a:t>
            </a:r>
          </a:p>
        </p:txBody>
      </p:sp>
      <p:pic>
        <p:nvPicPr>
          <p:cNvPr id="1026" name="Picture 2" descr="Python (programming language) - Wikipedia">
            <a:extLst>
              <a:ext uri="{FF2B5EF4-FFF2-40B4-BE49-F238E27FC236}">
                <a16:creationId xmlns:a16="http://schemas.microsoft.com/office/drawing/2014/main" id="{58954470-E00A-12B5-51B7-53935AAF36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3027" y="1839741"/>
            <a:ext cx="1093335" cy="1198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 (programming language) - Wikipedia">
            <a:extLst>
              <a:ext uri="{FF2B5EF4-FFF2-40B4-BE49-F238E27FC236}">
                <a16:creationId xmlns:a16="http://schemas.microsoft.com/office/drawing/2014/main" id="{58C9BE70-D97B-99E6-A8DA-A06EF6CA67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3027" y="3590011"/>
            <a:ext cx="1093335" cy="847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Java (programming language) - Wikipedia">
            <a:extLst>
              <a:ext uri="{FF2B5EF4-FFF2-40B4-BE49-F238E27FC236}">
                <a16:creationId xmlns:a16="http://schemas.microsoft.com/office/drawing/2014/main" id="{0E32675E-E170-E234-536A-FF2EC493B4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5854" y="4931845"/>
            <a:ext cx="754232" cy="1379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2F89047-8E32-FB45-760C-6F99CF5991EA}"/>
              </a:ext>
            </a:extLst>
          </p:cNvPr>
          <p:cNvSpPr txBox="1"/>
          <p:nvPr/>
        </p:nvSpPr>
        <p:spPr>
          <a:xfrm>
            <a:off x="9402535" y="5244420"/>
            <a:ext cx="22098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MY" i="0" dirty="0">
                <a:solidFill>
                  <a:srgbClr val="161616"/>
                </a:solidFill>
                <a:effectLst/>
                <a:latin typeface="+mn-lt"/>
              </a:rPr>
              <a:t>Stanford CoreNLP</a:t>
            </a:r>
          </a:p>
          <a:p>
            <a:r>
              <a:rPr lang="en-MY" i="0" dirty="0">
                <a:solidFill>
                  <a:srgbClr val="161616"/>
                </a:solidFill>
                <a:effectLst/>
                <a:latin typeface="+mn-lt"/>
              </a:rPr>
              <a:t>NLP4J</a:t>
            </a:r>
          </a:p>
          <a:p>
            <a:r>
              <a:rPr lang="en-MY" i="0" dirty="0">
                <a:solidFill>
                  <a:srgbClr val="161616"/>
                </a:solidFill>
                <a:effectLst/>
                <a:latin typeface="+mn-lt"/>
              </a:rPr>
              <a:t>Apache OpenNLP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A84325-7C9D-0EBE-6FD7-48272554C9DB}"/>
              </a:ext>
            </a:extLst>
          </p:cNvPr>
          <p:cNvSpPr txBox="1"/>
          <p:nvPr/>
        </p:nvSpPr>
        <p:spPr>
          <a:xfrm>
            <a:off x="9402535" y="3459596"/>
            <a:ext cx="22098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MY" i="0" dirty="0">
                <a:solidFill>
                  <a:srgbClr val="161616"/>
                </a:solidFill>
                <a:effectLst/>
                <a:latin typeface="+mn-lt"/>
              </a:rPr>
              <a:t>koRpus</a:t>
            </a:r>
          </a:p>
          <a:p>
            <a:pPr algn="l" fontAlgn="base"/>
            <a:r>
              <a:rPr lang="en-MY" i="0" dirty="0">
                <a:solidFill>
                  <a:srgbClr val="161616"/>
                </a:solidFill>
                <a:effectLst/>
                <a:latin typeface="+mn-lt"/>
              </a:rPr>
              <a:t>OpenNLP</a:t>
            </a:r>
            <a:endParaRPr lang="en-MY" dirty="0">
              <a:solidFill>
                <a:srgbClr val="161616"/>
              </a:solidFill>
              <a:latin typeface="+mn-lt"/>
            </a:endParaRPr>
          </a:p>
          <a:p>
            <a:pPr algn="l" fontAlgn="base"/>
            <a:r>
              <a:rPr lang="en-MY" i="0" dirty="0">
                <a:solidFill>
                  <a:srgbClr val="161616"/>
                </a:solidFill>
                <a:effectLst/>
                <a:latin typeface="+mn-lt"/>
              </a:rPr>
              <a:t>Spacyr</a:t>
            </a:r>
          </a:p>
          <a:p>
            <a:pPr algn="l" fontAlgn="base"/>
            <a:r>
              <a:rPr lang="en-MY" i="0" dirty="0">
                <a:solidFill>
                  <a:srgbClr val="161616"/>
                </a:solidFill>
                <a:effectLst/>
                <a:latin typeface="+mn-lt"/>
              </a:rPr>
              <a:t>Text2vec</a:t>
            </a:r>
          </a:p>
        </p:txBody>
      </p:sp>
      <p:grpSp>
        <p:nvGrpSpPr>
          <p:cNvPr id="2" name="Google Shape;226;p23">
            <a:extLst>
              <a:ext uri="{FF2B5EF4-FFF2-40B4-BE49-F238E27FC236}">
                <a16:creationId xmlns:a16="http://schemas.microsoft.com/office/drawing/2014/main" id="{2BACC288-1A64-25F7-03AD-C71CB62C6AD1}"/>
              </a:ext>
            </a:extLst>
          </p:cNvPr>
          <p:cNvGrpSpPr/>
          <p:nvPr/>
        </p:nvGrpSpPr>
        <p:grpSpPr>
          <a:xfrm>
            <a:off x="10197344" y="-64697"/>
            <a:ext cx="2410208" cy="2190775"/>
            <a:chOff x="7132025" y="-63150"/>
            <a:chExt cx="2410208" cy="2190775"/>
          </a:xfrm>
        </p:grpSpPr>
        <p:sp>
          <p:nvSpPr>
            <p:cNvPr id="5" name="Google Shape;227;p23">
              <a:extLst>
                <a:ext uri="{FF2B5EF4-FFF2-40B4-BE49-F238E27FC236}">
                  <a16:creationId xmlns:a16="http://schemas.microsoft.com/office/drawing/2014/main" id="{0A338088-59AB-FD40-3968-EDE74F5E68D1}"/>
                </a:ext>
              </a:extLst>
            </p:cNvPr>
            <p:cNvSpPr/>
            <p:nvPr/>
          </p:nvSpPr>
          <p:spPr>
            <a:xfrm rot="10800000" flipH="1">
              <a:off x="7274600" y="-17209"/>
              <a:ext cx="1869356" cy="2144834"/>
            </a:xfrm>
            <a:custGeom>
              <a:avLst/>
              <a:gdLst/>
              <a:ahLst/>
              <a:cxnLst/>
              <a:rect l="l" t="t" r="r" b="b"/>
              <a:pathLst>
                <a:path w="46137" h="52936" extrusionOk="0">
                  <a:moveTo>
                    <a:pt x="46137" y="0"/>
                  </a:moveTo>
                  <a:lnTo>
                    <a:pt x="31599" y="0"/>
                  </a:lnTo>
                  <a:cubicBezTo>
                    <a:pt x="29635" y="0"/>
                    <a:pt x="27813" y="1084"/>
                    <a:pt x="26896" y="2810"/>
                  </a:cubicBezTo>
                  <a:lnTo>
                    <a:pt x="0" y="52935"/>
                  </a:lnTo>
                  <a:lnTo>
                    <a:pt x="46137" y="52935"/>
                  </a:lnTo>
                  <a:lnTo>
                    <a:pt x="46137" y="0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" name="Google Shape;228;p23">
              <a:extLst>
                <a:ext uri="{FF2B5EF4-FFF2-40B4-BE49-F238E27FC236}">
                  <a16:creationId xmlns:a16="http://schemas.microsoft.com/office/drawing/2014/main" id="{74402806-A39E-E63F-FECA-E102906F5CD9}"/>
                </a:ext>
              </a:extLst>
            </p:cNvPr>
            <p:cNvSpPr/>
            <p:nvPr/>
          </p:nvSpPr>
          <p:spPr>
            <a:xfrm>
              <a:off x="8134575" y="-63150"/>
              <a:ext cx="1407658" cy="1095603"/>
            </a:xfrm>
            <a:custGeom>
              <a:avLst/>
              <a:gdLst/>
              <a:ahLst/>
              <a:cxnLst/>
              <a:rect l="l" t="t" r="r" b="b"/>
              <a:pathLst>
                <a:path w="34910" h="27171" extrusionOk="0">
                  <a:moveTo>
                    <a:pt x="13264" y="12"/>
                  </a:moveTo>
                  <a:lnTo>
                    <a:pt x="1072" y="22765"/>
                  </a:lnTo>
                  <a:cubicBezTo>
                    <a:pt x="0" y="24765"/>
                    <a:pt x="1453" y="27171"/>
                    <a:pt x="3739" y="27171"/>
                  </a:cubicBezTo>
                  <a:lnTo>
                    <a:pt x="18526" y="27171"/>
                  </a:lnTo>
                  <a:cubicBezTo>
                    <a:pt x="19645" y="27171"/>
                    <a:pt x="20669" y="26563"/>
                    <a:pt x="21193" y="25587"/>
                  </a:cubicBezTo>
                  <a:lnTo>
                    <a:pt x="34909" y="1"/>
                  </a:lnTo>
                  <a:lnTo>
                    <a:pt x="13264" y="1"/>
                  </a:lnTo>
                  <a:close/>
                </a:path>
              </a:pathLst>
            </a:custGeom>
            <a:gradFill>
              <a:gsLst>
                <a:gs pos="0">
                  <a:srgbClr val="00929B"/>
                </a:gs>
                <a:gs pos="100000">
                  <a:srgbClr val="00373D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" name="Google Shape;229;p23">
              <a:extLst>
                <a:ext uri="{FF2B5EF4-FFF2-40B4-BE49-F238E27FC236}">
                  <a16:creationId xmlns:a16="http://schemas.microsoft.com/office/drawing/2014/main" id="{0AD70836-B300-BBB5-B8E8-81370C31C565}"/>
                </a:ext>
              </a:extLst>
            </p:cNvPr>
            <p:cNvSpPr/>
            <p:nvPr/>
          </p:nvSpPr>
          <p:spPr>
            <a:xfrm>
              <a:off x="8261925" y="535000"/>
              <a:ext cx="818600" cy="1140325"/>
            </a:xfrm>
            <a:custGeom>
              <a:avLst/>
              <a:gdLst/>
              <a:ahLst/>
              <a:cxnLst/>
              <a:rect l="l" t="t" r="r" b="b"/>
              <a:pathLst>
                <a:path w="32744" h="45613" extrusionOk="0">
                  <a:moveTo>
                    <a:pt x="23671" y="1488"/>
                  </a:moveTo>
                  <a:lnTo>
                    <a:pt x="1" y="45613"/>
                  </a:lnTo>
                  <a:lnTo>
                    <a:pt x="8288" y="45613"/>
                  </a:lnTo>
                  <a:lnTo>
                    <a:pt x="32743" y="0"/>
                  </a:lnTo>
                  <a:lnTo>
                    <a:pt x="26171" y="0"/>
                  </a:lnTo>
                  <a:cubicBezTo>
                    <a:pt x="25123" y="0"/>
                    <a:pt x="24159" y="572"/>
                    <a:pt x="23671" y="1488"/>
                  </a:cubicBezTo>
                  <a:close/>
                </a:path>
              </a:pathLst>
            </a:custGeom>
            <a:gradFill>
              <a:gsLst>
                <a:gs pos="0">
                  <a:srgbClr val="323366"/>
                </a:gs>
                <a:gs pos="63000">
                  <a:srgbClr val="194175"/>
                </a:gs>
                <a:gs pos="100000">
                  <a:srgbClr val="004F83"/>
                </a:gs>
              </a:gsLst>
              <a:lin ang="80993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cxnSp>
          <p:nvCxnSpPr>
            <p:cNvPr id="10" name="Google Shape;230;p23">
              <a:extLst>
                <a:ext uri="{FF2B5EF4-FFF2-40B4-BE49-F238E27FC236}">
                  <a16:creationId xmlns:a16="http://schemas.microsoft.com/office/drawing/2014/main" id="{8A49AD92-7FEF-63DE-2D92-47AE3FEFA0B8}"/>
                </a:ext>
              </a:extLst>
            </p:cNvPr>
            <p:cNvCxnSpPr/>
            <p:nvPr/>
          </p:nvCxnSpPr>
          <p:spPr>
            <a:xfrm rot="10800000" flipH="1">
              <a:off x="8012900" y="40425"/>
              <a:ext cx="416100" cy="720600"/>
            </a:xfrm>
            <a:prstGeom prst="straightConnector1">
              <a:avLst/>
            </a:pr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" name="Google Shape;231;p23">
              <a:extLst>
                <a:ext uri="{FF2B5EF4-FFF2-40B4-BE49-F238E27FC236}">
                  <a16:creationId xmlns:a16="http://schemas.microsoft.com/office/drawing/2014/main" id="{CEBD4D0C-AFE2-BA5B-9EF8-E03A4743082C}"/>
                </a:ext>
              </a:extLst>
            </p:cNvPr>
            <p:cNvCxnSpPr/>
            <p:nvPr/>
          </p:nvCxnSpPr>
          <p:spPr>
            <a:xfrm rot="10800000">
              <a:off x="7132025" y="-4875"/>
              <a:ext cx="749700" cy="1344600"/>
            </a:xfrm>
            <a:prstGeom prst="straightConnector1">
              <a:avLst/>
            </a:prstGeom>
            <a:noFill/>
            <a:ln w="19050" cap="flat" cmpd="sng">
              <a:solidFill>
                <a:srgbClr val="004F8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35971552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F46ADD2-A4A0-3DF0-4B93-449F3F2B12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8579" y="1697038"/>
            <a:ext cx="10489640" cy="4525962"/>
          </a:xfrm>
        </p:spPr>
        <p:txBody>
          <a:bodyPr/>
          <a:lstStyle/>
          <a:p>
            <a:pPr marL="0" indent="0">
              <a:buNone/>
            </a:pPr>
            <a:r>
              <a:rPr lang="en-US" sz="2400" b="1" dirty="0"/>
              <a:t>NLP Use Cases</a:t>
            </a:r>
          </a:p>
          <a:p>
            <a:pPr algn="just"/>
            <a:r>
              <a:rPr lang="en-US" sz="2400" dirty="0"/>
              <a:t>Natural language processing is the driving force behind machine intelligence in many modern real-world applications.</a:t>
            </a:r>
          </a:p>
          <a:p>
            <a:pPr algn="just"/>
            <a:r>
              <a:rPr lang="en-US" sz="2400" dirty="0"/>
              <a:t>Many day-to-day NLP applications such as autocorrection, translation, or chatbots.</a:t>
            </a:r>
          </a:p>
          <a:p>
            <a:r>
              <a:rPr lang="en-US" sz="2400" dirty="0"/>
              <a:t>However, other enterprise related applications are also available.</a:t>
            </a:r>
          </a:p>
          <a:p>
            <a:endParaRPr lang="en-MY" sz="2400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83C1208-BAFB-1268-112E-6D99EC0274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300" y="274638"/>
            <a:ext cx="10195425" cy="1143000"/>
          </a:xfrm>
        </p:spPr>
        <p:txBody>
          <a:bodyPr/>
          <a:lstStyle/>
          <a:p>
            <a:r>
              <a:rPr lang="en-MY" dirty="0"/>
              <a:t>Natural Language Processing</a:t>
            </a:r>
          </a:p>
        </p:txBody>
      </p:sp>
      <p:grpSp>
        <p:nvGrpSpPr>
          <p:cNvPr id="2" name="Google Shape;226;p23">
            <a:extLst>
              <a:ext uri="{FF2B5EF4-FFF2-40B4-BE49-F238E27FC236}">
                <a16:creationId xmlns:a16="http://schemas.microsoft.com/office/drawing/2014/main" id="{2F4B0F8B-B3D2-3945-18DC-9906FCEB7B14}"/>
              </a:ext>
            </a:extLst>
          </p:cNvPr>
          <p:cNvGrpSpPr/>
          <p:nvPr/>
        </p:nvGrpSpPr>
        <p:grpSpPr>
          <a:xfrm>
            <a:off x="10197344" y="-64697"/>
            <a:ext cx="2410208" cy="2190775"/>
            <a:chOff x="7132025" y="-63150"/>
            <a:chExt cx="2410208" cy="2190775"/>
          </a:xfrm>
        </p:grpSpPr>
        <p:sp>
          <p:nvSpPr>
            <p:cNvPr id="3" name="Google Shape;227;p23">
              <a:extLst>
                <a:ext uri="{FF2B5EF4-FFF2-40B4-BE49-F238E27FC236}">
                  <a16:creationId xmlns:a16="http://schemas.microsoft.com/office/drawing/2014/main" id="{660259C6-3CA1-6106-6052-16A65664AC0C}"/>
                </a:ext>
              </a:extLst>
            </p:cNvPr>
            <p:cNvSpPr/>
            <p:nvPr/>
          </p:nvSpPr>
          <p:spPr>
            <a:xfrm rot="10800000" flipH="1">
              <a:off x="7274600" y="-17209"/>
              <a:ext cx="1869356" cy="2144834"/>
            </a:xfrm>
            <a:custGeom>
              <a:avLst/>
              <a:gdLst/>
              <a:ahLst/>
              <a:cxnLst/>
              <a:rect l="l" t="t" r="r" b="b"/>
              <a:pathLst>
                <a:path w="46137" h="52936" extrusionOk="0">
                  <a:moveTo>
                    <a:pt x="46137" y="0"/>
                  </a:moveTo>
                  <a:lnTo>
                    <a:pt x="31599" y="0"/>
                  </a:lnTo>
                  <a:cubicBezTo>
                    <a:pt x="29635" y="0"/>
                    <a:pt x="27813" y="1084"/>
                    <a:pt x="26896" y="2810"/>
                  </a:cubicBezTo>
                  <a:lnTo>
                    <a:pt x="0" y="52935"/>
                  </a:lnTo>
                  <a:lnTo>
                    <a:pt x="46137" y="52935"/>
                  </a:lnTo>
                  <a:lnTo>
                    <a:pt x="46137" y="0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" name="Google Shape;228;p23">
              <a:extLst>
                <a:ext uri="{FF2B5EF4-FFF2-40B4-BE49-F238E27FC236}">
                  <a16:creationId xmlns:a16="http://schemas.microsoft.com/office/drawing/2014/main" id="{C5244AD1-8EFC-BBC2-01CB-48CF48C1B7DC}"/>
                </a:ext>
              </a:extLst>
            </p:cNvPr>
            <p:cNvSpPr/>
            <p:nvPr/>
          </p:nvSpPr>
          <p:spPr>
            <a:xfrm>
              <a:off x="8134575" y="-63150"/>
              <a:ext cx="1407658" cy="1095603"/>
            </a:xfrm>
            <a:custGeom>
              <a:avLst/>
              <a:gdLst/>
              <a:ahLst/>
              <a:cxnLst/>
              <a:rect l="l" t="t" r="r" b="b"/>
              <a:pathLst>
                <a:path w="34910" h="27171" extrusionOk="0">
                  <a:moveTo>
                    <a:pt x="13264" y="12"/>
                  </a:moveTo>
                  <a:lnTo>
                    <a:pt x="1072" y="22765"/>
                  </a:lnTo>
                  <a:cubicBezTo>
                    <a:pt x="0" y="24765"/>
                    <a:pt x="1453" y="27171"/>
                    <a:pt x="3739" y="27171"/>
                  </a:cubicBezTo>
                  <a:lnTo>
                    <a:pt x="18526" y="27171"/>
                  </a:lnTo>
                  <a:cubicBezTo>
                    <a:pt x="19645" y="27171"/>
                    <a:pt x="20669" y="26563"/>
                    <a:pt x="21193" y="25587"/>
                  </a:cubicBezTo>
                  <a:lnTo>
                    <a:pt x="34909" y="1"/>
                  </a:lnTo>
                  <a:lnTo>
                    <a:pt x="13264" y="1"/>
                  </a:lnTo>
                  <a:close/>
                </a:path>
              </a:pathLst>
            </a:custGeom>
            <a:gradFill>
              <a:gsLst>
                <a:gs pos="0">
                  <a:srgbClr val="00929B"/>
                </a:gs>
                <a:gs pos="100000">
                  <a:srgbClr val="00373D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" name="Google Shape;229;p23">
              <a:extLst>
                <a:ext uri="{FF2B5EF4-FFF2-40B4-BE49-F238E27FC236}">
                  <a16:creationId xmlns:a16="http://schemas.microsoft.com/office/drawing/2014/main" id="{040900E1-6112-9F1A-1159-82A4D34AD723}"/>
                </a:ext>
              </a:extLst>
            </p:cNvPr>
            <p:cNvSpPr/>
            <p:nvPr/>
          </p:nvSpPr>
          <p:spPr>
            <a:xfrm>
              <a:off x="8261925" y="535000"/>
              <a:ext cx="818600" cy="1140325"/>
            </a:xfrm>
            <a:custGeom>
              <a:avLst/>
              <a:gdLst/>
              <a:ahLst/>
              <a:cxnLst/>
              <a:rect l="l" t="t" r="r" b="b"/>
              <a:pathLst>
                <a:path w="32744" h="45613" extrusionOk="0">
                  <a:moveTo>
                    <a:pt x="23671" y="1488"/>
                  </a:moveTo>
                  <a:lnTo>
                    <a:pt x="1" y="45613"/>
                  </a:lnTo>
                  <a:lnTo>
                    <a:pt x="8288" y="45613"/>
                  </a:lnTo>
                  <a:lnTo>
                    <a:pt x="32743" y="0"/>
                  </a:lnTo>
                  <a:lnTo>
                    <a:pt x="26171" y="0"/>
                  </a:lnTo>
                  <a:cubicBezTo>
                    <a:pt x="25123" y="0"/>
                    <a:pt x="24159" y="572"/>
                    <a:pt x="23671" y="1488"/>
                  </a:cubicBezTo>
                  <a:close/>
                </a:path>
              </a:pathLst>
            </a:custGeom>
            <a:gradFill>
              <a:gsLst>
                <a:gs pos="0">
                  <a:srgbClr val="323366"/>
                </a:gs>
                <a:gs pos="63000">
                  <a:srgbClr val="194175"/>
                </a:gs>
                <a:gs pos="100000">
                  <a:srgbClr val="004F83"/>
                </a:gs>
              </a:gsLst>
              <a:lin ang="80993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cxnSp>
          <p:nvCxnSpPr>
            <p:cNvPr id="6" name="Google Shape;230;p23">
              <a:extLst>
                <a:ext uri="{FF2B5EF4-FFF2-40B4-BE49-F238E27FC236}">
                  <a16:creationId xmlns:a16="http://schemas.microsoft.com/office/drawing/2014/main" id="{3AF42F64-BA2E-A00E-907C-34279BF6CD57}"/>
                </a:ext>
              </a:extLst>
            </p:cNvPr>
            <p:cNvCxnSpPr/>
            <p:nvPr/>
          </p:nvCxnSpPr>
          <p:spPr>
            <a:xfrm rot="10800000" flipH="1">
              <a:off x="8012900" y="40425"/>
              <a:ext cx="416100" cy="720600"/>
            </a:xfrm>
            <a:prstGeom prst="straightConnector1">
              <a:avLst/>
            </a:pr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" name="Google Shape;231;p23">
              <a:extLst>
                <a:ext uri="{FF2B5EF4-FFF2-40B4-BE49-F238E27FC236}">
                  <a16:creationId xmlns:a16="http://schemas.microsoft.com/office/drawing/2014/main" id="{1CF84E5D-AAD0-484C-322E-D619FBF140B0}"/>
                </a:ext>
              </a:extLst>
            </p:cNvPr>
            <p:cNvCxnSpPr/>
            <p:nvPr/>
          </p:nvCxnSpPr>
          <p:spPr>
            <a:xfrm rot="10800000">
              <a:off x="7132025" y="-4875"/>
              <a:ext cx="749700" cy="1344600"/>
            </a:xfrm>
            <a:prstGeom prst="straightConnector1">
              <a:avLst/>
            </a:prstGeom>
            <a:noFill/>
            <a:ln w="19050" cap="flat" cmpd="sng">
              <a:solidFill>
                <a:srgbClr val="004F8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36653932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F46ADD2-A4A0-3DF0-4B93-449F3F2B12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6538" y="1697038"/>
            <a:ext cx="11454962" cy="4525962"/>
          </a:xfrm>
        </p:spPr>
        <p:txBody>
          <a:bodyPr/>
          <a:lstStyle/>
          <a:p>
            <a:r>
              <a:rPr lang="en-MY" sz="2400" b="1" dirty="0"/>
              <a:t>Question Answering</a:t>
            </a:r>
          </a:p>
          <a:p>
            <a:endParaRPr lang="en-MY" b="1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83C1208-BAFB-1268-112E-6D99EC0274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742" y="274638"/>
            <a:ext cx="10232983" cy="1143000"/>
          </a:xfrm>
        </p:spPr>
        <p:txBody>
          <a:bodyPr/>
          <a:lstStyle/>
          <a:p>
            <a:r>
              <a:rPr lang="en-MY" dirty="0"/>
              <a:t>Natural Language Processing - Applications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CC3262-E21F-E5B2-E516-66E94D1D9AA1}"/>
              </a:ext>
            </a:extLst>
          </p:cNvPr>
          <p:cNvSpPr txBox="1"/>
          <p:nvPr/>
        </p:nvSpPr>
        <p:spPr>
          <a:xfrm>
            <a:off x="915148" y="2182060"/>
            <a:ext cx="620485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b="0" i="0" dirty="0">
                <a:effectLst/>
                <a:latin typeface="+mj-lt"/>
              </a:rPr>
              <a:t>A branch of artificial intelligence within the natural language processing and information retrieval fields; building systems that answer questions posed in a natural language</a:t>
            </a:r>
            <a:endParaRPr lang="en-MY" dirty="0">
              <a:latin typeface="+mj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B6CC9E-C3E3-79E0-8AF1-8DEF7C20AF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2050" y="3502305"/>
            <a:ext cx="6326423" cy="258863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7F1EDE4-7165-F804-3223-C1C410E213F8}"/>
              </a:ext>
            </a:extLst>
          </p:cNvPr>
          <p:cNvSpPr txBox="1"/>
          <p:nvPr/>
        </p:nvSpPr>
        <p:spPr>
          <a:xfrm>
            <a:off x="5812050" y="6090924"/>
            <a:ext cx="61894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MY" sz="1400" dirty="0">
                <a:latin typeface="+mj-lt"/>
              </a:rPr>
              <a:t>Ref: https://huggingface.co/tasks/question-answering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F2DEB54-EA26-E757-20A3-E9F0230EBBB4}"/>
              </a:ext>
            </a:extLst>
          </p:cNvPr>
          <p:cNvSpPr txBox="1"/>
          <p:nvPr/>
        </p:nvSpPr>
        <p:spPr>
          <a:xfrm>
            <a:off x="915148" y="3319474"/>
            <a:ext cx="485062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b="0" i="0" dirty="0">
                <a:effectLst/>
                <a:latin typeface="+mj-lt"/>
              </a:rPr>
              <a:t>Question Answering (QA) models to automate the response to frequently asked questions by using a knowledge base (documents) as context.</a:t>
            </a:r>
            <a:endParaRPr lang="en-MY" dirty="0">
              <a:latin typeface="+mj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81E25BF-1F2C-9F2E-249A-39BE4687D83C}"/>
              </a:ext>
            </a:extLst>
          </p:cNvPr>
          <p:cNvSpPr txBox="1"/>
          <p:nvPr/>
        </p:nvSpPr>
        <p:spPr>
          <a:xfrm>
            <a:off x="915148" y="4672205"/>
            <a:ext cx="48506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b="0" i="0" dirty="0">
                <a:effectLst/>
                <a:latin typeface="+mj-lt"/>
              </a:rPr>
              <a:t>Some question answering models can generate answers without context!</a:t>
            </a:r>
            <a:endParaRPr lang="en-MY" dirty="0">
              <a:latin typeface="+mj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2664266-ADB1-8F8D-80ED-A985EE4A307B}"/>
              </a:ext>
            </a:extLst>
          </p:cNvPr>
          <p:cNvSpPr txBox="1"/>
          <p:nvPr/>
        </p:nvSpPr>
        <p:spPr>
          <a:xfrm>
            <a:off x="915148" y="5439265"/>
            <a:ext cx="467147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MY" i="0" dirty="0">
                <a:effectLst/>
                <a:latin typeface="+mn-lt"/>
              </a:rPr>
              <a:t>Extractive QA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MY" dirty="0">
                <a:latin typeface="+mn-lt"/>
              </a:rPr>
              <a:t>Open Generative QA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MY" dirty="0">
                <a:latin typeface="+mn-lt"/>
              </a:rPr>
              <a:t>Closed Generative QA</a:t>
            </a:r>
          </a:p>
        </p:txBody>
      </p:sp>
      <p:grpSp>
        <p:nvGrpSpPr>
          <p:cNvPr id="2" name="Google Shape;226;p23">
            <a:extLst>
              <a:ext uri="{FF2B5EF4-FFF2-40B4-BE49-F238E27FC236}">
                <a16:creationId xmlns:a16="http://schemas.microsoft.com/office/drawing/2014/main" id="{1EA5CBC0-6C1D-F315-1F17-0CCCF8D0AEF2}"/>
              </a:ext>
            </a:extLst>
          </p:cNvPr>
          <p:cNvGrpSpPr/>
          <p:nvPr/>
        </p:nvGrpSpPr>
        <p:grpSpPr>
          <a:xfrm>
            <a:off x="10197344" y="-64697"/>
            <a:ext cx="2410208" cy="2190775"/>
            <a:chOff x="7132025" y="-63150"/>
            <a:chExt cx="2410208" cy="2190775"/>
          </a:xfrm>
        </p:grpSpPr>
        <p:sp>
          <p:nvSpPr>
            <p:cNvPr id="4" name="Google Shape;227;p23">
              <a:extLst>
                <a:ext uri="{FF2B5EF4-FFF2-40B4-BE49-F238E27FC236}">
                  <a16:creationId xmlns:a16="http://schemas.microsoft.com/office/drawing/2014/main" id="{7F827242-4FEC-ED6E-8DA3-F9A793A3A1C4}"/>
                </a:ext>
              </a:extLst>
            </p:cNvPr>
            <p:cNvSpPr/>
            <p:nvPr/>
          </p:nvSpPr>
          <p:spPr>
            <a:xfrm rot="10800000" flipH="1">
              <a:off x="7274600" y="-17209"/>
              <a:ext cx="1869356" cy="2144834"/>
            </a:xfrm>
            <a:custGeom>
              <a:avLst/>
              <a:gdLst/>
              <a:ahLst/>
              <a:cxnLst/>
              <a:rect l="l" t="t" r="r" b="b"/>
              <a:pathLst>
                <a:path w="46137" h="52936" extrusionOk="0">
                  <a:moveTo>
                    <a:pt x="46137" y="0"/>
                  </a:moveTo>
                  <a:lnTo>
                    <a:pt x="31599" y="0"/>
                  </a:lnTo>
                  <a:cubicBezTo>
                    <a:pt x="29635" y="0"/>
                    <a:pt x="27813" y="1084"/>
                    <a:pt x="26896" y="2810"/>
                  </a:cubicBezTo>
                  <a:lnTo>
                    <a:pt x="0" y="52935"/>
                  </a:lnTo>
                  <a:lnTo>
                    <a:pt x="46137" y="52935"/>
                  </a:lnTo>
                  <a:lnTo>
                    <a:pt x="46137" y="0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" name="Google Shape;228;p23">
              <a:extLst>
                <a:ext uri="{FF2B5EF4-FFF2-40B4-BE49-F238E27FC236}">
                  <a16:creationId xmlns:a16="http://schemas.microsoft.com/office/drawing/2014/main" id="{F4319C9C-7F57-8B1E-BDC2-471237B06C4D}"/>
                </a:ext>
              </a:extLst>
            </p:cNvPr>
            <p:cNvSpPr/>
            <p:nvPr/>
          </p:nvSpPr>
          <p:spPr>
            <a:xfrm>
              <a:off x="8134575" y="-63150"/>
              <a:ext cx="1407658" cy="1095603"/>
            </a:xfrm>
            <a:custGeom>
              <a:avLst/>
              <a:gdLst/>
              <a:ahLst/>
              <a:cxnLst/>
              <a:rect l="l" t="t" r="r" b="b"/>
              <a:pathLst>
                <a:path w="34910" h="27171" extrusionOk="0">
                  <a:moveTo>
                    <a:pt x="13264" y="12"/>
                  </a:moveTo>
                  <a:lnTo>
                    <a:pt x="1072" y="22765"/>
                  </a:lnTo>
                  <a:cubicBezTo>
                    <a:pt x="0" y="24765"/>
                    <a:pt x="1453" y="27171"/>
                    <a:pt x="3739" y="27171"/>
                  </a:cubicBezTo>
                  <a:lnTo>
                    <a:pt x="18526" y="27171"/>
                  </a:lnTo>
                  <a:cubicBezTo>
                    <a:pt x="19645" y="27171"/>
                    <a:pt x="20669" y="26563"/>
                    <a:pt x="21193" y="25587"/>
                  </a:cubicBezTo>
                  <a:lnTo>
                    <a:pt x="34909" y="1"/>
                  </a:lnTo>
                  <a:lnTo>
                    <a:pt x="13264" y="1"/>
                  </a:lnTo>
                  <a:close/>
                </a:path>
              </a:pathLst>
            </a:custGeom>
            <a:gradFill>
              <a:gsLst>
                <a:gs pos="0">
                  <a:srgbClr val="00929B"/>
                </a:gs>
                <a:gs pos="100000">
                  <a:srgbClr val="00373D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" name="Google Shape;229;p23">
              <a:extLst>
                <a:ext uri="{FF2B5EF4-FFF2-40B4-BE49-F238E27FC236}">
                  <a16:creationId xmlns:a16="http://schemas.microsoft.com/office/drawing/2014/main" id="{CFCDCCA9-F301-1D09-8E4C-9954FCC194F2}"/>
                </a:ext>
              </a:extLst>
            </p:cNvPr>
            <p:cNvSpPr/>
            <p:nvPr/>
          </p:nvSpPr>
          <p:spPr>
            <a:xfrm>
              <a:off x="8261925" y="535000"/>
              <a:ext cx="818600" cy="1140325"/>
            </a:xfrm>
            <a:custGeom>
              <a:avLst/>
              <a:gdLst/>
              <a:ahLst/>
              <a:cxnLst/>
              <a:rect l="l" t="t" r="r" b="b"/>
              <a:pathLst>
                <a:path w="32744" h="45613" extrusionOk="0">
                  <a:moveTo>
                    <a:pt x="23671" y="1488"/>
                  </a:moveTo>
                  <a:lnTo>
                    <a:pt x="1" y="45613"/>
                  </a:lnTo>
                  <a:lnTo>
                    <a:pt x="8288" y="45613"/>
                  </a:lnTo>
                  <a:lnTo>
                    <a:pt x="32743" y="0"/>
                  </a:lnTo>
                  <a:lnTo>
                    <a:pt x="26171" y="0"/>
                  </a:lnTo>
                  <a:cubicBezTo>
                    <a:pt x="25123" y="0"/>
                    <a:pt x="24159" y="572"/>
                    <a:pt x="23671" y="1488"/>
                  </a:cubicBezTo>
                  <a:close/>
                </a:path>
              </a:pathLst>
            </a:custGeom>
            <a:gradFill>
              <a:gsLst>
                <a:gs pos="0">
                  <a:srgbClr val="323366"/>
                </a:gs>
                <a:gs pos="63000">
                  <a:srgbClr val="194175"/>
                </a:gs>
                <a:gs pos="100000">
                  <a:srgbClr val="004F83"/>
                </a:gs>
              </a:gsLst>
              <a:lin ang="80993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cxnSp>
          <p:nvCxnSpPr>
            <p:cNvPr id="12" name="Google Shape;230;p23">
              <a:extLst>
                <a:ext uri="{FF2B5EF4-FFF2-40B4-BE49-F238E27FC236}">
                  <a16:creationId xmlns:a16="http://schemas.microsoft.com/office/drawing/2014/main" id="{6C9D6571-B858-D586-BABD-3D9584752B36}"/>
                </a:ext>
              </a:extLst>
            </p:cNvPr>
            <p:cNvCxnSpPr/>
            <p:nvPr/>
          </p:nvCxnSpPr>
          <p:spPr>
            <a:xfrm rot="10800000" flipH="1">
              <a:off x="8012900" y="40425"/>
              <a:ext cx="416100" cy="720600"/>
            </a:xfrm>
            <a:prstGeom prst="straightConnector1">
              <a:avLst/>
            </a:pr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" name="Google Shape;231;p23">
              <a:extLst>
                <a:ext uri="{FF2B5EF4-FFF2-40B4-BE49-F238E27FC236}">
                  <a16:creationId xmlns:a16="http://schemas.microsoft.com/office/drawing/2014/main" id="{1C3C5F12-09F5-BF00-6253-E1ECE0987FD8}"/>
                </a:ext>
              </a:extLst>
            </p:cNvPr>
            <p:cNvCxnSpPr/>
            <p:nvPr/>
          </p:nvCxnSpPr>
          <p:spPr>
            <a:xfrm rot="10800000">
              <a:off x="7132025" y="-4875"/>
              <a:ext cx="749700" cy="1344600"/>
            </a:xfrm>
            <a:prstGeom prst="straightConnector1">
              <a:avLst/>
            </a:prstGeom>
            <a:noFill/>
            <a:ln w="19050" cap="flat" cmpd="sng">
              <a:solidFill>
                <a:srgbClr val="004F8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4671329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oogle Shape;226;p23">
            <a:extLst>
              <a:ext uri="{FF2B5EF4-FFF2-40B4-BE49-F238E27FC236}">
                <a16:creationId xmlns:a16="http://schemas.microsoft.com/office/drawing/2014/main" id="{4A01AACD-5891-65F8-957A-DBEC1B51826F}"/>
              </a:ext>
            </a:extLst>
          </p:cNvPr>
          <p:cNvGrpSpPr/>
          <p:nvPr/>
        </p:nvGrpSpPr>
        <p:grpSpPr>
          <a:xfrm>
            <a:off x="10197344" y="-64697"/>
            <a:ext cx="2410208" cy="2190775"/>
            <a:chOff x="7132025" y="-63150"/>
            <a:chExt cx="2410208" cy="2190775"/>
          </a:xfrm>
        </p:grpSpPr>
        <p:sp>
          <p:nvSpPr>
            <p:cNvPr id="4" name="Google Shape;227;p23">
              <a:extLst>
                <a:ext uri="{FF2B5EF4-FFF2-40B4-BE49-F238E27FC236}">
                  <a16:creationId xmlns:a16="http://schemas.microsoft.com/office/drawing/2014/main" id="{9475D67F-9C36-14F7-34C5-77B93DD74C10}"/>
                </a:ext>
              </a:extLst>
            </p:cNvPr>
            <p:cNvSpPr/>
            <p:nvPr/>
          </p:nvSpPr>
          <p:spPr>
            <a:xfrm rot="10800000" flipH="1">
              <a:off x="7274600" y="-17209"/>
              <a:ext cx="1869356" cy="2144834"/>
            </a:xfrm>
            <a:custGeom>
              <a:avLst/>
              <a:gdLst/>
              <a:ahLst/>
              <a:cxnLst/>
              <a:rect l="l" t="t" r="r" b="b"/>
              <a:pathLst>
                <a:path w="46137" h="52936" extrusionOk="0">
                  <a:moveTo>
                    <a:pt x="46137" y="0"/>
                  </a:moveTo>
                  <a:lnTo>
                    <a:pt x="31599" y="0"/>
                  </a:lnTo>
                  <a:cubicBezTo>
                    <a:pt x="29635" y="0"/>
                    <a:pt x="27813" y="1084"/>
                    <a:pt x="26896" y="2810"/>
                  </a:cubicBezTo>
                  <a:lnTo>
                    <a:pt x="0" y="52935"/>
                  </a:lnTo>
                  <a:lnTo>
                    <a:pt x="46137" y="52935"/>
                  </a:lnTo>
                  <a:lnTo>
                    <a:pt x="46137" y="0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" name="Google Shape;228;p23">
              <a:extLst>
                <a:ext uri="{FF2B5EF4-FFF2-40B4-BE49-F238E27FC236}">
                  <a16:creationId xmlns:a16="http://schemas.microsoft.com/office/drawing/2014/main" id="{6EC3A081-0E88-566F-3EF7-12AB65FA736B}"/>
                </a:ext>
              </a:extLst>
            </p:cNvPr>
            <p:cNvSpPr/>
            <p:nvPr/>
          </p:nvSpPr>
          <p:spPr>
            <a:xfrm>
              <a:off x="8134575" y="-63150"/>
              <a:ext cx="1407658" cy="1095603"/>
            </a:xfrm>
            <a:custGeom>
              <a:avLst/>
              <a:gdLst/>
              <a:ahLst/>
              <a:cxnLst/>
              <a:rect l="l" t="t" r="r" b="b"/>
              <a:pathLst>
                <a:path w="34910" h="27171" extrusionOk="0">
                  <a:moveTo>
                    <a:pt x="13264" y="12"/>
                  </a:moveTo>
                  <a:lnTo>
                    <a:pt x="1072" y="22765"/>
                  </a:lnTo>
                  <a:cubicBezTo>
                    <a:pt x="0" y="24765"/>
                    <a:pt x="1453" y="27171"/>
                    <a:pt x="3739" y="27171"/>
                  </a:cubicBezTo>
                  <a:lnTo>
                    <a:pt x="18526" y="27171"/>
                  </a:lnTo>
                  <a:cubicBezTo>
                    <a:pt x="19645" y="27171"/>
                    <a:pt x="20669" y="26563"/>
                    <a:pt x="21193" y="25587"/>
                  </a:cubicBezTo>
                  <a:lnTo>
                    <a:pt x="34909" y="1"/>
                  </a:lnTo>
                  <a:lnTo>
                    <a:pt x="13264" y="1"/>
                  </a:lnTo>
                  <a:close/>
                </a:path>
              </a:pathLst>
            </a:custGeom>
            <a:gradFill>
              <a:gsLst>
                <a:gs pos="0">
                  <a:srgbClr val="00929B"/>
                </a:gs>
                <a:gs pos="100000">
                  <a:srgbClr val="00373D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" name="Google Shape;229;p23">
              <a:extLst>
                <a:ext uri="{FF2B5EF4-FFF2-40B4-BE49-F238E27FC236}">
                  <a16:creationId xmlns:a16="http://schemas.microsoft.com/office/drawing/2014/main" id="{B57E7D03-BE0D-C2AC-B39B-63AE1B5F57A6}"/>
                </a:ext>
              </a:extLst>
            </p:cNvPr>
            <p:cNvSpPr/>
            <p:nvPr/>
          </p:nvSpPr>
          <p:spPr>
            <a:xfrm>
              <a:off x="8261925" y="535000"/>
              <a:ext cx="818600" cy="1140325"/>
            </a:xfrm>
            <a:custGeom>
              <a:avLst/>
              <a:gdLst/>
              <a:ahLst/>
              <a:cxnLst/>
              <a:rect l="l" t="t" r="r" b="b"/>
              <a:pathLst>
                <a:path w="32744" h="45613" extrusionOk="0">
                  <a:moveTo>
                    <a:pt x="23671" y="1488"/>
                  </a:moveTo>
                  <a:lnTo>
                    <a:pt x="1" y="45613"/>
                  </a:lnTo>
                  <a:lnTo>
                    <a:pt x="8288" y="45613"/>
                  </a:lnTo>
                  <a:lnTo>
                    <a:pt x="32743" y="0"/>
                  </a:lnTo>
                  <a:lnTo>
                    <a:pt x="26171" y="0"/>
                  </a:lnTo>
                  <a:cubicBezTo>
                    <a:pt x="25123" y="0"/>
                    <a:pt x="24159" y="572"/>
                    <a:pt x="23671" y="1488"/>
                  </a:cubicBezTo>
                  <a:close/>
                </a:path>
              </a:pathLst>
            </a:custGeom>
            <a:gradFill>
              <a:gsLst>
                <a:gs pos="0">
                  <a:srgbClr val="323366"/>
                </a:gs>
                <a:gs pos="63000">
                  <a:srgbClr val="194175"/>
                </a:gs>
                <a:gs pos="100000">
                  <a:srgbClr val="004F83"/>
                </a:gs>
              </a:gsLst>
              <a:lin ang="80993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cxnSp>
          <p:nvCxnSpPr>
            <p:cNvPr id="11" name="Google Shape;230;p23">
              <a:extLst>
                <a:ext uri="{FF2B5EF4-FFF2-40B4-BE49-F238E27FC236}">
                  <a16:creationId xmlns:a16="http://schemas.microsoft.com/office/drawing/2014/main" id="{FD200309-E3CA-37BF-BF9E-A3AA9F59176D}"/>
                </a:ext>
              </a:extLst>
            </p:cNvPr>
            <p:cNvCxnSpPr/>
            <p:nvPr/>
          </p:nvCxnSpPr>
          <p:spPr>
            <a:xfrm rot="10800000" flipH="1">
              <a:off x="8012900" y="40425"/>
              <a:ext cx="416100" cy="720600"/>
            </a:xfrm>
            <a:prstGeom prst="straightConnector1">
              <a:avLst/>
            </a:pr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" name="Google Shape;231;p23">
              <a:extLst>
                <a:ext uri="{FF2B5EF4-FFF2-40B4-BE49-F238E27FC236}">
                  <a16:creationId xmlns:a16="http://schemas.microsoft.com/office/drawing/2014/main" id="{B3B04A09-E440-9BCE-2FC3-80E939E050B0}"/>
                </a:ext>
              </a:extLst>
            </p:cNvPr>
            <p:cNvCxnSpPr/>
            <p:nvPr/>
          </p:nvCxnSpPr>
          <p:spPr>
            <a:xfrm rot="10800000">
              <a:off x="7132025" y="-4875"/>
              <a:ext cx="749700" cy="1344600"/>
            </a:xfrm>
            <a:prstGeom prst="straightConnector1">
              <a:avLst/>
            </a:prstGeom>
            <a:noFill/>
            <a:ln w="19050" cap="flat" cmpd="sng">
              <a:solidFill>
                <a:srgbClr val="004F8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F46ADD2-A4A0-3DF0-4B93-449F3F2B12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9307" y="1458045"/>
            <a:ext cx="10630588" cy="4525962"/>
          </a:xfrm>
        </p:spPr>
        <p:txBody>
          <a:bodyPr/>
          <a:lstStyle/>
          <a:p>
            <a:r>
              <a:rPr lang="en-US" sz="2400" dirty="0"/>
              <a:t>A </a:t>
            </a:r>
            <a:r>
              <a:rPr lang="en-US" sz="2400" b="1" dirty="0"/>
              <a:t>dataset</a:t>
            </a:r>
            <a:r>
              <a:rPr lang="en-US" sz="2400" dirty="0"/>
              <a:t> is a collection of data, usually organized in a structured format, used for analysis, training machine learning models, or gaining insights.</a:t>
            </a:r>
            <a:endParaRPr lang="en-MY" sz="2400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83C1208-BAFB-1268-112E-6D99EC0274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0658" y="274638"/>
            <a:ext cx="10457373" cy="1143000"/>
          </a:xfrm>
        </p:spPr>
        <p:txBody>
          <a:bodyPr/>
          <a:lstStyle/>
          <a:p>
            <a:r>
              <a:rPr lang="en-MY" dirty="0"/>
              <a:t>Data or Dataset</a:t>
            </a:r>
          </a:p>
        </p:txBody>
      </p:sp>
      <p:pic>
        <p:nvPicPr>
          <p:cNvPr id="4098" name="Picture 2" descr="Image result for 5 vs of big data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80" r="9397" b="10140"/>
          <a:stretch/>
        </p:blipFill>
        <p:spPr bwMode="auto">
          <a:xfrm>
            <a:off x="7085404" y="3138058"/>
            <a:ext cx="5020006" cy="3273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8100894" y="2752547"/>
            <a:ext cx="2704314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Montserrat" panose="00000500000000000000" pitchFamily="2" charset="0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/>
            <a:r>
              <a:rPr lang="en-US" altLang="en-US" sz="2000" kern="1200" dirty="0">
                <a:solidFill>
                  <a:srgbClr val="FF6600"/>
                </a:solidFill>
                <a:latin typeface="+mj-lt"/>
              </a:rPr>
              <a:t>5 Vs of Big Data</a:t>
            </a:r>
          </a:p>
        </p:txBody>
      </p:sp>
      <p:sp>
        <p:nvSpPr>
          <p:cNvPr id="2" name="Text Box 3"/>
          <p:cNvSpPr txBox="1">
            <a:spLocks noChangeArrowheads="1"/>
          </p:cNvSpPr>
          <p:nvPr/>
        </p:nvSpPr>
        <p:spPr bwMode="auto">
          <a:xfrm>
            <a:off x="916630" y="2788505"/>
            <a:ext cx="3066793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ctr">
              <a:defRPr sz="2000" b="1">
                <a:solidFill>
                  <a:srgbClr val="FF6600"/>
                </a:solidFill>
                <a:latin typeface="+mj-lt"/>
                <a:ea typeface="+mj-ea"/>
                <a:cs typeface="+mj-cs"/>
              </a:defRPr>
            </a:lvl1pPr>
            <a:lvl2pPr algn="ctr">
              <a:defRPr sz="3600">
                <a:solidFill>
                  <a:schemeClr val="tx2"/>
                </a:solidFill>
                <a:latin typeface="Arial" charset="0"/>
              </a:defRPr>
            </a:lvl2pPr>
            <a:lvl3pPr algn="ctr">
              <a:defRPr sz="3600">
                <a:solidFill>
                  <a:schemeClr val="tx2"/>
                </a:solidFill>
                <a:latin typeface="Arial" charset="0"/>
              </a:defRPr>
            </a:lvl3pPr>
            <a:lvl4pPr algn="ctr">
              <a:defRPr sz="3600">
                <a:solidFill>
                  <a:schemeClr val="tx2"/>
                </a:solidFill>
                <a:latin typeface="Arial" charset="0"/>
              </a:defRPr>
            </a:lvl4pPr>
            <a:lvl5pPr algn="ctr">
              <a:defRPr sz="3600">
                <a:solidFill>
                  <a:schemeClr val="tx2"/>
                </a:solidFill>
                <a:latin typeface="Arial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l"/>
            <a:r>
              <a:rPr lang="en-US" altLang="en-US" dirty="0"/>
              <a:t>How Big is Your Data?</a:t>
            </a:r>
          </a:p>
        </p:txBody>
      </p:sp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916630" y="3378550"/>
            <a:ext cx="8229600" cy="30285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5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Calibri" panose="020F0502020204030204" pitchFamily="34" charset="0"/>
              </a:defRPr>
            </a:lvl1pPr>
            <a:lvl2pPr marL="8001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Calibri" panose="020F0502020204030204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Arial" panose="020B0604020202020204" pitchFamily="34" charset="0"/>
                <a:cs typeface="Calibri" panose="020F0502020204030204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500">
                <a:solidFill>
                  <a:schemeClr val="tx1"/>
                </a:solidFill>
                <a:latin typeface="Arial" panose="020B0604020202020204" pitchFamily="34" charset="0"/>
                <a:cs typeface="Calibri" panose="020F0502020204030204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Arial" panose="020B0604020202020204" pitchFamily="34" charset="0"/>
                <a:cs typeface="Calibri" panose="020F0502020204030204" pitchFamily="34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n-US" altLang="en-US" sz="1800" kern="1200" dirty="0"/>
              <a:t>Kilobyte (1000 bytes)</a:t>
            </a:r>
          </a:p>
          <a:p>
            <a:pPr eaLnBrk="1" hangingPunct="1"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n-US" altLang="en-US" sz="1800" kern="1200" dirty="0"/>
              <a:t>Megabyte (1 000 000 bytes)</a:t>
            </a:r>
          </a:p>
          <a:p>
            <a:pPr eaLnBrk="1" hangingPunct="1"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n-US" altLang="en-US" sz="1800" kern="1200" dirty="0"/>
              <a:t>Gigabyte (1 000 000 000 bytes)</a:t>
            </a:r>
          </a:p>
          <a:p>
            <a:pPr eaLnBrk="1" hangingPunct="1">
              <a:buClr>
                <a:srgbClr val="FF0000"/>
              </a:buClr>
              <a:buFont typeface="Wingdings" panose="05000000000000000000" pitchFamily="2" charset="2"/>
              <a:buChar char="§"/>
            </a:pPr>
            <a:endParaRPr lang="en-US" altLang="en-US" sz="1800" kern="1200" dirty="0"/>
          </a:p>
          <a:p>
            <a:pPr eaLnBrk="1" hangingPunct="1"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n-US" altLang="en-US" sz="1800" kern="1200" dirty="0"/>
              <a:t>Terabyte (1 000 000 000 000 bytes)</a:t>
            </a:r>
          </a:p>
          <a:p>
            <a:pPr eaLnBrk="1" hangingPunct="1"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n-US" altLang="en-US" sz="1800" kern="1200" dirty="0"/>
              <a:t>Petabyte (1 000 000 000 000 000 bytes)</a:t>
            </a:r>
          </a:p>
          <a:p>
            <a:pPr eaLnBrk="1" hangingPunct="1"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n-US" altLang="en-US" sz="1800" kern="1200" dirty="0"/>
              <a:t>Exabyte (1 000 000 000 000 000 000 bytes)</a:t>
            </a:r>
          </a:p>
          <a:p>
            <a:pPr eaLnBrk="1" hangingPunct="1"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n-US" altLang="en-US" sz="1800" kern="1200" dirty="0"/>
              <a:t>Zettabyte (1 000 000 000 000 000 000 000 bytes)</a:t>
            </a:r>
          </a:p>
          <a:p>
            <a:pPr eaLnBrk="1" hangingPunct="1"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n-US" altLang="en-US" sz="1800" kern="1200" dirty="0"/>
              <a:t>Yottabyte (1 000 000 000 000 000 000 000 000 bytes)</a:t>
            </a:r>
          </a:p>
        </p:txBody>
      </p:sp>
    </p:spTree>
    <p:extLst>
      <p:ext uri="{BB962C8B-B14F-4D97-AF65-F5344CB8AC3E}">
        <p14:creationId xmlns:p14="http://schemas.microsoft.com/office/powerpoint/2010/main" val="24533075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F46ADD2-A4A0-3DF0-4B93-449F3F2B12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6028" y="1697038"/>
            <a:ext cx="11465472" cy="4525962"/>
          </a:xfrm>
        </p:spPr>
        <p:txBody>
          <a:bodyPr/>
          <a:lstStyle/>
          <a:p>
            <a:r>
              <a:rPr lang="en-MY" sz="2400" b="1" dirty="0"/>
              <a:t>Information Extraction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83C1208-BAFB-1268-112E-6D99EC0274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353" y="274638"/>
            <a:ext cx="10242372" cy="1143000"/>
          </a:xfrm>
        </p:spPr>
        <p:txBody>
          <a:bodyPr/>
          <a:lstStyle/>
          <a:p>
            <a:r>
              <a:rPr lang="en-MY" dirty="0"/>
              <a:t>Natural Language Processing - Applications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538F1F-C587-A7D2-3D19-1CDA9170F0CD}"/>
              </a:ext>
            </a:extLst>
          </p:cNvPr>
          <p:cNvSpPr txBox="1"/>
          <p:nvPr/>
        </p:nvSpPr>
        <p:spPr>
          <a:xfrm>
            <a:off x="872360" y="3259801"/>
            <a:ext cx="5952982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Font typeface="Arial" pitchFamily="34" charset="0"/>
              <a:buNone/>
            </a:pP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Subject: </a:t>
            </a:r>
            <a:r>
              <a:rPr lang="en-GB" b="1" dirty="0"/>
              <a:t>Programme Committee Meeting</a:t>
            </a:r>
          </a:p>
          <a:p>
            <a:pPr marL="0" indent="0">
              <a:buFont typeface="Arial" pitchFamily="34" charset="0"/>
              <a:buNone/>
            </a:pP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Date: </a:t>
            </a:r>
            <a:r>
              <a:rPr lang="en-GB" dirty="0"/>
              <a:t>October 20, 2022</a:t>
            </a:r>
          </a:p>
          <a:p>
            <a:pPr marL="0" indent="0">
              <a:buFont typeface="Arial" pitchFamily="34" charset="0"/>
              <a:buNone/>
            </a:pP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To: </a:t>
            </a:r>
            <a:r>
              <a:rPr lang="en-GB" dirty="0"/>
              <a:t>Rad</a:t>
            </a:r>
          </a:p>
          <a:p>
            <a:pPr marL="0" indent="0">
              <a:buFont typeface="Arial" pitchFamily="34" charset="0"/>
              <a:buNone/>
            </a:pPr>
            <a:endParaRPr lang="en-GB" dirty="0"/>
          </a:p>
          <a:p>
            <a:pPr marL="0" indent="0">
              <a:buFont typeface="Arial" pitchFamily="34" charset="0"/>
              <a:buNone/>
            </a:pPr>
            <a:r>
              <a:rPr lang="en-GB" dirty="0"/>
              <a:t>Hi Rad, we’ve now scheduled the curriculum meeting.</a:t>
            </a:r>
          </a:p>
          <a:p>
            <a:pPr marL="0" indent="0">
              <a:buFont typeface="Arial" pitchFamily="34" charset="0"/>
              <a:buNone/>
            </a:pPr>
            <a:r>
              <a:rPr lang="en-GB" dirty="0"/>
              <a:t>It will be in TPM Main Building, L4, Board room, tomorrow from 10:00-11:30.</a:t>
            </a:r>
          </a:p>
          <a:p>
            <a:pPr marL="0" indent="0">
              <a:buFont typeface="Arial" pitchFamily="34" charset="0"/>
              <a:buNone/>
            </a:pPr>
            <a:endParaRPr lang="en-GB" dirty="0"/>
          </a:p>
          <a:p>
            <a:pPr marL="0" indent="0">
              <a:buFont typeface="Arial" pitchFamily="34" charset="0"/>
              <a:buNone/>
            </a:pPr>
            <a:r>
              <a:rPr lang="en-GB" dirty="0"/>
              <a:t>- Jacqueline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351F626-AD5A-C079-EB0C-864BA70B4F82}"/>
              </a:ext>
            </a:extLst>
          </p:cNvPr>
          <p:cNvSpPr/>
          <p:nvPr/>
        </p:nvSpPr>
        <p:spPr>
          <a:xfrm>
            <a:off x="1831689" y="4661690"/>
            <a:ext cx="4797711" cy="302197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>
              <a:noFill/>
            </a:endParaRPr>
          </a:p>
        </p:txBody>
      </p:sp>
      <p:pic>
        <p:nvPicPr>
          <p:cNvPr id="5" name="Picture 4" descr="Programme Committee Meeting - Meeting  ">
            <a:extLst>
              <a:ext uri="{FF2B5EF4-FFF2-40B4-BE49-F238E27FC236}">
                <a16:creationId xmlns:a16="http://schemas.microsoft.com/office/drawing/2014/main" id="{C4D9F1EE-678C-AF50-04CA-52C95D272C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21"/>
          <a:stretch/>
        </p:blipFill>
        <p:spPr>
          <a:xfrm>
            <a:off x="6792684" y="2682856"/>
            <a:ext cx="5366658" cy="366378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7491403-4095-F134-97A7-E9CBF19B69D5}"/>
              </a:ext>
            </a:extLst>
          </p:cNvPr>
          <p:cNvSpPr txBox="1"/>
          <p:nvPr/>
        </p:nvSpPr>
        <p:spPr>
          <a:xfrm>
            <a:off x="872360" y="2185392"/>
            <a:ext cx="59529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040C28"/>
                </a:solidFill>
                <a:effectLst/>
                <a:latin typeface="+mj-lt"/>
              </a:rPr>
              <a:t>Automated retrieval of specific information related to a selected topic from a body or bodies of text.</a:t>
            </a:r>
            <a:endParaRPr lang="en-MY" dirty="0">
              <a:latin typeface="+mj-lt"/>
            </a:endParaRPr>
          </a:p>
        </p:txBody>
      </p:sp>
      <p:grpSp>
        <p:nvGrpSpPr>
          <p:cNvPr id="2" name="Google Shape;226;p23">
            <a:extLst>
              <a:ext uri="{FF2B5EF4-FFF2-40B4-BE49-F238E27FC236}">
                <a16:creationId xmlns:a16="http://schemas.microsoft.com/office/drawing/2014/main" id="{31E0FE5C-733B-E54D-F851-47830B96FB1A}"/>
              </a:ext>
            </a:extLst>
          </p:cNvPr>
          <p:cNvGrpSpPr/>
          <p:nvPr/>
        </p:nvGrpSpPr>
        <p:grpSpPr>
          <a:xfrm>
            <a:off x="10197344" y="-64697"/>
            <a:ext cx="2410208" cy="2190775"/>
            <a:chOff x="7132025" y="-63150"/>
            <a:chExt cx="2410208" cy="2190775"/>
          </a:xfrm>
        </p:grpSpPr>
        <p:sp>
          <p:nvSpPr>
            <p:cNvPr id="6" name="Google Shape;227;p23">
              <a:extLst>
                <a:ext uri="{FF2B5EF4-FFF2-40B4-BE49-F238E27FC236}">
                  <a16:creationId xmlns:a16="http://schemas.microsoft.com/office/drawing/2014/main" id="{49683D35-5157-7CC5-7734-7F2449B48884}"/>
                </a:ext>
              </a:extLst>
            </p:cNvPr>
            <p:cNvSpPr/>
            <p:nvPr/>
          </p:nvSpPr>
          <p:spPr>
            <a:xfrm rot="10800000" flipH="1">
              <a:off x="7274600" y="-17209"/>
              <a:ext cx="1869356" cy="2144834"/>
            </a:xfrm>
            <a:custGeom>
              <a:avLst/>
              <a:gdLst/>
              <a:ahLst/>
              <a:cxnLst/>
              <a:rect l="l" t="t" r="r" b="b"/>
              <a:pathLst>
                <a:path w="46137" h="52936" extrusionOk="0">
                  <a:moveTo>
                    <a:pt x="46137" y="0"/>
                  </a:moveTo>
                  <a:lnTo>
                    <a:pt x="31599" y="0"/>
                  </a:lnTo>
                  <a:cubicBezTo>
                    <a:pt x="29635" y="0"/>
                    <a:pt x="27813" y="1084"/>
                    <a:pt x="26896" y="2810"/>
                  </a:cubicBezTo>
                  <a:lnTo>
                    <a:pt x="0" y="52935"/>
                  </a:lnTo>
                  <a:lnTo>
                    <a:pt x="46137" y="52935"/>
                  </a:lnTo>
                  <a:lnTo>
                    <a:pt x="46137" y="0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" name="Google Shape;228;p23">
              <a:extLst>
                <a:ext uri="{FF2B5EF4-FFF2-40B4-BE49-F238E27FC236}">
                  <a16:creationId xmlns:a16="http://schemas.microsoft.com/office/drawing/2014/main" id="{04CB8FAD-B149-3534-FE26-EEEF129E3A01}"/>
                </a:ext>
              </a:extLst>
            </p:cNvPr>
            <p:cNvSpPr/>
            <p:nvPr/>
          </p:nvSpPr>
          <p:spPr>
            <a:xfrm>
              <a:off x="8134575" y="-63150"/>
              <a:ext cx="1407658" cy="1095603"/>
            </a:xfrm>
            <a:custGeom>
              <a:avLst/>
              <a:gdLst/>
              <a:ahLst/>
              <a:cxnLst/>
              <a:rect l="l" t="t" r="r" b="b"/>
              <a:pathLst>
                <a:path w="34910" h="27171" extrusionOk="0">
                  <a:moveTo>
                    <a:pt x="13264" y="12"/>
                  </a:moveTo>
                  <a:lnTo>
                    <a:pt x="1072" y="22765"/>
                  </a:lnTo>
                  <a:cubicBezTo>
                    <a:pt x="0" y="24765"/>
                    <a:pt x="1453" y="27171"/>
                    <a:pt x="3739" y="27171"/>
                  </a:cubicBezTo>
                  <a:lnTo>
                    <a:pt x="18526" y="27171"/>
                  </a:lnTo>
                  <a:cubicBezTo>
                    <a:pt x="19645" y="27171"/>
                    <a:pt x="20669" y="26563"/>
                    <a:pt x="21193" y="25587"/>
                  </a:cubicBezTo>
                  <a:lnTo>
                    <a:pt x="34909" y="1"/>
                  </a:lnTo>
                  <a:lnTo>
                    <a:pt x="13264" y="1"/>
                  </a:lnTo>
                  <a:close/>
                </a:path>
              </a:pathLst>
            </a:custGeom>
            <a:gradFill>
              <a:gsLst>
                <a:gs pos="0">
                  <a:srgbClr val="00929B"/>
                </a:gs>
                <a:gs pos="100000">
                  <a:srgbClr val="00373D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" name="Google Shape;229;p23">
              <a:extLst>
                <a:ext uri="{FF2B5EF4-FFF2-40B4-BE49-F238E27FC236}">
                  <a16:creationId xmlns:a16="http://schemas.microsoft.com/office/drawing/2014/main" id="{0DC2A96A-1DEB-7D26-F360-BA74A1EF88D8}"/>
                </a:ext>
              </a:extLst>
            </p:cNvPr>
            <p:cNvSpPr/>
            <p:nvPr/>
          </p:nvSpPr>
          <p:spPr>
            <a:xfrm>
              <a:off x="8261925" y="535000"/>
              <a:ext cx="818600" cy="1140325"/>
            </a:xfrm>
            <a:custGeom>
              <a:avLst/>
              <a:gdLst/>
              <a:ahLst/>
              <a:cxnLst/>
              <a:rect l="l" t="t" r="r" b="b"/>
              <a:pathLst>
                <a:path w="32744" h="45613" extrusionOk="0">
                  <a:moveTo>
                    <a:pt x="23671" y="1488"/>
                  </a:moveTo>
                  <a:lnTo>
                    <a:pt x="1" y="45613"/>
                  </a:lnTo>
                  <a:lnTo>
                    <a:pt x="8288" y="45613"/>
                  </a:lnTo>
                  <a:lnTo>
                    <a:pt x="32743" y="0"/>
                  </a:lnTo>
                  <a:lnTo>
                    <a:pt x="26171" y="0"/>
                  </a:lnTo>
                  <a:cubicBezTo>
                    <a:pt x="25123" y="0"/>
                    <a:pt x="24159" y="572"/>
                    <a:pt x="23671" y="1488"/>
                  </a:cubicBezTo>
                  <a:close/>
                </a:path>
              </a:pathLst>
            </a:custGeom>
            <a:gradFill>
              <a:gsLst>
                <a:gs pos="0">
                  <a:srgbClr val="323366"/>
                </a:gs>
                <a:gs pos="63000">
                  <a:srgbClr val="194175"/>
                </a:gs>
                <a:gs pos="100000">
                  <a:srgbClr val="004F83"/>
                </a:gs>
              </a:gsLst>
              <a:lin ang="80993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cxnSp>
          <p:nvCxnSpPr>
            <p:cNvPr id="12" name="Google Shape;230;p23">
              <a:extLst>
                <a:ext uri="{FF2B5EF4-FFF2-40B4-BE49-F238E27FC236}">
                  <a16:creationId xmlns:a16="http://schemas.microsoft.com/office/drawing/2014/main" id="{1A9CBED2-0AB5-2341-D880-1317E7DC7419}"/>
                </a:ext>
              </a:extLst>
            </p:cNvPr>
            <p:cNvCxnSpPr/>
            <p:nvPr/>
          </p:nvCxnSpPr>
          <p:spPr>
            <a:xfrm rot="10800000" flipH="1">
              <a:off x="8012900" y="40425"/>
              <a:ext cx="416100" cy="720600"/>
            </a:xfrm>
            <a:prstGeom prst="straightConnector1">
              <a:avLst/>
            </a:pr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" name="Google Shape;231;p23">
              <a:extLst>
                <a:ext uri="{FF2B5EF4-FFF2-40B4-BE49-F238E27FC236}">
                  <a16:creationId xmlns:a16="http://schemas.microsoft.com/office/drawing/2014/main" id="{61A486A2-67EF-FF19-4F11-77B2A08873FA}"/>
                </a:ext>
              </a:extLst>
            </p:cNvPr>
            <p:cNvCxnSpPr/>
            <p:nvPr/>
          </p:nvCxnSpPr>
          <p:spPr>
            <a:xfrm rot="10800000">
              <a:off x="7132025" y="-4875"/>
              <a:ext cx="749700" cy="1344600"/>
            </a:xfrm>
            <a:prstGeom prst="straightConnector1">
              <a:avLst/>
            </a:prstGeom>
            <a:noFill/>
            <a:ln w="19050" cap="flat" cmpd="sng">
              <a:solidFill>
                <a:srgbClr val="004F8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23439021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F46ADD2-A4A0-3DF0-4B93-449F3F2B12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3416" y="1697038"/>
            <a:ext cx="11528084" cy="4525962"/>
          </a:xfrm>
        </p:spPr>
        <p:txBody>
          <a:bodyPr/>
          <a:lstStyle/>
          <a:p>
            <a:r>
              <a:rPr lang="en-MY" sz="2400" b="1" dirty="0"/>
              <a:t>Information Extraction &amp; </a:t>
            </a:r>
            <a:r>
              <a:rPr lang="en-MY" sz="2400" b="1" dirty="0">
                <a:solidFill>
                  <a:srgbClr val="00B050"/>
                </a:solidFill>
              </a:rPr>
              <a:t>Sentiment Analysis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83C1208-BAFB-1268-112E-6D99EC0274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421" y="274638"/>
            <a:ext cx="10298304" cy="1143000"/>
          </a:xfrm>
        </p:spPr>
        <p:txBody>
          <a:bodyPr/>
          <a:lstStyle/>
          <a:p>
            <a:r>
              <a:rPr lang="en-MY" dirty="0"/>
              <a:t>Natural Language Processing - Applications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491403-4095-F134-97A7-E9CBF19B69D5}"/>
              </a:ext>
            </a:extLst>
          </p:cNvPr>
          <p:cNvSpPr txBox="1"/>
          <p:nvPr/>
        </p:nvSpPr>
        <p:spPr>
          <a:xfrm>
            <a:off x="799160" y="2206414"/>
            <a:ext cx="62048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40C28"/>
                </a:solidFill>
                <a:latin typeface="+mj-lt"/>
              </a:rPr>
              <a:t>A</a:t>
            </a:r>
            <a:r>
              <a:rPr lang="en-US" b="0" i="0" dirty="0">
                <a:solidFill>
                  <a:srgbClr val="040C28"/>
                </a:solidFill>
                <a:effectLst/>
                <a:latin typeface="+mj-lt"/>
              </a:rPr>
              <a:t>n approach to natural language processing (NLP) that identifies the emotional tone behind a body of text.</a:t>
            </a:r>
            <a:endParaRPr lang="en-MY" dirty="0">
              <a:latin typeface="+mj-l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ECD33F3-A304-3727-2966-65D610D6267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578" y="2983005"/>
            <a:ext cx="1320933" cy="990699"/>
          </a:xfrm>
          <a:prstGeom prst="rect">
            <a:avLst/>
          </a:prstGeom>
        </p:spPr>
      </p:pic>
      <p:pic>
        <p:nvPicPr>
          <p:cNvPr id="6" name="Picture 5" descr="camera5.jpg">
            <a:extLst>
              <a:ext uri="{FF2B5EF4-FFF2-40B4-BE49-F238E27FC236}">
                <a16:creationId xmlns:a16="http://schemas.microsoft.com/office/drawing/2014/main" id="{24BA4BA4-EC02-8B90-6B18-7C441A86B5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164" y="4079629"/>
            <a:ext cx="1532849" cy="224764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4D0B5EA-B7CC-61FA-4AAC-626933FC608E}"/>
              </a:ext>
            </a:extLst>
          </p:cNvPr>
          <p:cNvSpPr txBox="1"/>
          <p:nvPr/>
        </p:nvSpPr>
        <p:spPr>
          <a:xfrm>
            <a:off x="2686852" y="2955670"/>
            <a:ext cx="265268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+mn-lt"/>
              </a:rPr>
              <a:t>Attributes:</a:t>
            </a:r>
          </a:p>
          <a:p>
            <a:pPr lvl="1"/>
            <a:r>
              <a:rPr lang="en-US" dirty="0">
                <a:solidFill>
                  <a:srgbClr val="800000"/>
                </a:solidFill>
                <a:latin typeface="+mn-lt"/>
              </a:rPr>
              <a:t> zoom</a:t>
            </a:r>
          </a:p>
          <a:p>
            <a:pPr lvl="1"/>
            <a:r>
              <a:rPr lang="en-US" dirty="0">
                <a:solidFill>
                  <a:srgbClr val="800000"/>
                </a:solidFill>
                <a:latin typeface="+mn-lt"/>
              </a:rPr>
              <a:t> affordability</a:t>
            </a:r>
          </a:p>
          <a:p>
            <a:pPr lvl="1"/>
            <a:r>
              <a:rPr lang="en-US" dirty="0">
                <a:solidFill>
                  <a:srgbClr val="800000"/>
                </a:solidFill>
                <a:latin typeface="+mn-lt"/>
              </a:rPr>
              <a:t> size and weight</a:t>
            </a:r>
          </a:p>
          <a:p>
            <a:pPr lvl="1"/>
            <a:r>
              <a:rPr lang="en-US" dirty="0">
                <a:solidFill>
                  <a:srgbClr val="800000"/>
                </a:solidFill>
                <a:latin typeface="+mn-lt"/>
              </a:rPr>
              <a:t> flash </a:t>
            </a:r>
          </a:p>
          <a:p>
            <a:pPr lvl="1"/>
            <a:r>
              <a:rPr lang="en-US" dirty="0">
                <a:solidFill>
                  <a:srgbClr val="800000"/>
                </a:solidFill>
                <a:latin typeface="+mn-lt"/>
              </a:rPr>
              <a:t> ease of use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76E1804-39A3-3B4D-76FB-704463525565}"/>
              </a:ext>
            </a:extLst>
          </p:cNvPr>
          <p:cNvGrpSpPr/>
          <p:nvPr/>
        </p:nvGrpSpPr>
        <p:grpSpPr>
          <a:xfrm>
            <a:off x="5261149" y="3261179"/>
            <a:ext cx="2362200" cy="1447800"/>
            <a:chOff x="3886200" y="1123950"/>
            <a:chExt cx="2362200" cy="14478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731EAF9-7858-6EEE-DC4D-82F502E8F074}"/>
                </a:ext>
              </a:extLst>
            </p:cNvPr>
            <p:cNvSpPr/>
            <p:nvPr/>
          </p:nvSpPr>
          <p:spPr bwMode="auto">
            <a:xfrm>
              <a:off x="3886200" y="1123950"/>
              <a:ext cx="2362200" cy="22860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Lucida Sans" pitchFamily="-65" charset="0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140962E-188D-CD1A-51B4-FD665BA1CE31}"/>
                </a:ext>
              </a:extLst>
            </p:cNvPr>
            <p:cNvSpPr/>
            <p:nvPr/>
          </p:nvSpPr>
          <p:spPr bwMode="auto">
            <a:xfrm>
              <a:off x="3886200" y="1123950"/>
              <a:ext cx="1828800" cy="2286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 w="9525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Lucida Sans" pitchFamily="-65" charset="0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C11A56F-31AE-69F3-3E4C-601B5CE27BAA}"/>
                </a:ext>
              </a:extLst>
            </p:cNvPr>
            <p:cNvSpPr/>
            <p:nvPr/>
          </p:nvSpPr>
          <p:spPr bwMode="auto">
            <a:xfrm>
              <a:off x="3886200" y="1428750"/>
              <a:ext cx="2362200" cy="22860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Lucida Sans" pitchFamily="-65" charset="0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E694B05-843C-A310-B69C-B9DF3C51E5F7}"/>
                </a:ext>
              </a:extLst>
            </p:cNvPr>
            <p:cNvSpPr/>
            <p:nvPr/>
          </p:nvSpPr>
          <p:spPr bwMode="auto">
            <a:xfrm>
              <a:off x="3886200" y="1428750"/>
              <a:ext cx="2133600" cy="2286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 w="9525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Lucida Sans" pitchFamily="-65" charset="0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A9BAFA6-2CDD-3DDB-AE80-4DB88E2C5843}"/>
                </a:ext>
              </a:extLst>
            </p:cNvPr>
            <p:cNvSpPr/>
            <p:nvPr/>
          </p:nvSpPr>
          <p:spPr bwMode="auto">
            <a:xfrm>
              <a:off x="3886200" y="1733550"/>
              <a:ext cx="2362200" cy="22860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Lucida Sans" pitchFamily="-65" charset="0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D44C0BD-E6EA-0027-99B2-7B2EF5675E42}"/>
                </a:ext>
              </a:extLst>
            </p:cNvPr>
            <p:cNvSpPr/>
            <p:nvPr/>
          </p:nvSpPr>
          <p:spPr bwMode="auto">
            <a:xfrm>
              <a:off x="3886200" y="1733550"/>
              <a:ext cx="1600200" cy="2286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 w="9525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Lucida Sans" pitchFamily="-65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325A189-2366-0D5C-EB92-61D462B4855E}"/>
                </a:ext>
              </a:extLst>
            </p:cNvPr>
            <p:cNvSpPr/>
            <p:nvPr/>
          </p:nvSpPr>
          <p:spPr bwMode="auto">
            <a:xfrm>
              <a:off x="3886200" y="2038350"/>
              <a:ext cx="2362200" cy="22860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Lucida Sans" pitchFamily="-65" charset="0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E5B20AC-33AF-4670-7ADB-AD9C929FACB7}"/>
                </a:ext>
              </a:extLst>
            </p:cNvPr>
            <p:cNvSpPr/>
            <p:nvPr/>
          </p:nvSpPr>
          <p:spPr bwMode="auto">
            <a:xfrm>
              <a:off x="3886200" y="2038349"/>
              <a:ext cx="2362200" cy="228601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 w="9525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Lucida Sans" pitchFamily="-65" charset="0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0AFF0666-EAFD-1C9E-903F-751A9FB5F77A}"/>
                </a:ext>
              </a:extLst>
            </p:cNvPr>
            <p:cNvSpPr/>
            <p:nvPr/>
          </p:nvSpPr>
          <p:spPr bwMode="auto">
            <a:xfrm>
              <a:off x="3886200" y="2343150"/>
              <a:ext cx="2362200" cy="22860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Lucida Sans" pitchFamily="-65" charset="0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062A4396-FA42-91EB-E93C-F2F2F7ED80CD}"/>
                </a:ext>
              </a:extLst>
            </p:cNvPr>
            <p:cNvSpPr/>
            <p:nvPr/>
          </p:nvSpPr>
          <p:spPr bwMode="auto">
            <a:xfrm>
              <a:off x="3886200" y="2343150"/>
              <a:ext cx="1295400" cy="2286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 w="9525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Lucida Sans" pitchFamily="-65" charset="0"/>
              </a:endParaRPr>
            </a:p>
          </p:txBody>
        </p:sp>
      </p:grp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577FF618-636C-1242-2ACD-340335958DD6}"/>
              </a:ext>
            </a:extLst>
          </p:cNvPr>
          <p:cNvSpPr txBox="1">
            <a:spLocks/>
          </p:cNvSpPr>
          <p:nvPr/>
        </p:nvSpPr>
        <p:spPr>
          <a:xfrm>
            <a:off x="8628993" y="3112227"/>
            <a:ext cx="3563007" cy="2736304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nice and compact to carry! </a:t>
            </a:r>
          </a:p>
          <a:p>
            <a:pPr marL="0" indent="-457200">
              <a:buFont typeface="Wingdings" panose="05000000000000000000" pitchFamily="2" charset="2"/>
              <a:buChar char="ü"/>
            </a:pPr>
            <a:endParaRPr lang="en-US" sz="1800" dirty="0"/>
          </a:p>
          <a:p>
            <a:r>
              <a:rPr lang="en-US" sz="1800" dirty="0"/>
              <a:t>since the camera is small and light, I won't need to carry around those heavy, bulky professional cameras either! </a:t>
            </a:r>
          </a:p>
          <a:p>
            <a:pPr marL="0" indent="-457200">
              <a:buFont typeface="Wingdings" panose="05000000000000000000" pitchFamily="2" charset="2"/>
              <a:buChar char="ü"/>
            </a:pPr>
            <a:endParaRPr lang="en-US" sz="1800" dirty="0"/>
          </a:p>
          <a:p>
            <a:r>
              <a:rPr lang="en-US" sz="1800" dirty="0"/>
              <a:t>the camera feels flimsy, is plastic and very light in weight you must be very delicate in the handling of this camera</a:t>
            </a:r>
          </a:p>
        </p:txBody>
      </p:sp>
      <p:pic>
        <p:nvPicPr>
          <p:cNvPr id="1026" name="Picture 2" descr="Sentiment Analysis | Sentiment Analysis Tools | Express Analytics">
            <a:extLst>
              <a:ext uri="{FF2B5EF4-FFF2-40B4-BE49-F238E27FC236}">
                <a16:creationId xmlns:a16="http://schemas.microsoft.com/office/drawing/2014/main" id="{059A6CE8-254D-6BFD-3E9F-76BD31F4B0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8866" y="1542059"/>
            <a:ext cx="2013859" cy="1076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oogle Shape;226;p23">
            <a:extLst>
              <a:ext uri="{FF2B5EF4-FFF2-40B4-BE49-F238E27FC236}">
                <a16:creationId xmlns:a16="http://schemas.microsoft.com/office/drawing/2014/main" id="{299BD129-8FEF-B6A9-5F99-2B187D6ACA0C}"/>
              </a:ext>
            </a:extLst>
          </p:cNvPr>
          <p:cNvGrpSpPr/>
          <p:nvPr/>
        </p:nvGrpSpPr>
        <p:grpSpPr>
          <a:xfrm>
            <a:off x="10197344" y="-64697"/>
            <a:ext cx="2410208" cy="2190775"/>
            <a:chOff x="7132025" y="-63150"/>
            <a:chExt cx="2410208" cy="2190775"/>
          </a:xfrm>
        </p:grpSpPr>
        <p:sp>
          <p:nvSpPr>
            <p:cNvPr id="4" name="Google Shape;227;p23">
              <a:extLst>
                <a:ext uri="{FF2B5EF4-FFF2-40B4-BE49-F238E27FC236}">
                  <a16:creationId xmlns:a16="http://schemas.microsoft.com/office/drawing/2014/main" id="{331F1293-76BE-8A7E-1F4D-B68DEF03D466}"/>
                </a:ext>
              </a:extLst>
            </p:cNvPr>
            <p:cNvSpPr/>
            <p:nvPr/>
          </p:nvSpPr>
          <p:spPr>
            <a:xfrm rot="10800000" flipH="1">
              <a:off x="7274600" y="-17209"/>
              <a:ext cx="1869356" cy="2144834"/>
            </a:xfrm>
            <a:custGeom>
              <a:avLst/>
              <a:gdLst/>
              <a:ahLst/>
              <a:cxnLst/>
              <a:rect l="l" t="t" r="r" b="b"/>
              <a:pathLst>
                <a:path w="46137" h="52936" extrusionOk="0">
                  <a:moveTo>
                    <a:pt x="46137" y="0"/>
                  </a:moveTo>
                  <a:lnTo>
                    <a:pt x="31599" y="0"/>
                  </a:lnTo>
                  <a:cubicBezTo>
                    <a:pt x="29635" y="0"/>
                    <a:pt x="27813" y="1084"/>
                    <a:pt x="26896" y="2810"/>
                  </a:cubicBezTo>
                  <a:lnTo>
                    <a:pt x="0" y="52935"/>
                  </a:lnTo>
                  <a:lnTo>
                    <a:pt x="46137" y="52935"/>
                  </a:lnTo>
                  <a:lnTo>
                    <a:pt x="46137" y="0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" name="Google Shape;228;p23">
              <a:extLst>
                <a:ext uri="{FF2B5EF4-FFF2-40B4-BE49-F238E27FC236}">
                  <a16:creationId xmlns:a16="http://schemas.microsoft.com/office/drawing/2014/main" id="{38BF89CC-1B00-E865-84E5-1C4DA0ADF668}"/>
                </a:ext>
              </a:extLst>
            </p:cNvPr>
            <p:cNvSpPr/>
            <p:nvPr/>
          </p:nvSpPr>
          <p:spPr>
            <a:xfrm>
              <a:off x="8134575" y="-63150"/>
              <a:ext cx="1407658" cy="1095603"/>
            </a:xfrm>
            <a:custGeom>
              <a:avLst/>
              <a:gdLst/>
              <a:ahLst/>
              <a:cxnLst/>
              <a:rect l="l" t="t" r="r" b="b"/>
              <a:pathLst>
                <a:path w="34910" h="27171" extrusionOk="0">
                  <a:moveTo>
                    <a:pt x="13264" y="12"/>
                  </a:moveTo>
                  <a:lnTo>
                    <a:pt x="1072" y="22765"/>
                  </a:lnTo>
                  <a:cubicBezTo>
                    <a:pt x="0" y="24765"/>
                    <a:pt x="1453" y="27171"/>
                    <a:pt x="3739" y="27171"/>
                  </a:cubicBezTo>
                  <a:lnTo>
                    <a:pt x="18526" y="27171"/>
                  </a:lnTo>
                  <a:cubicBezTo>
                    <a:pt x="19645" y="27171"/>
                    <a:pt x="20669" y="26563"/>
                    <a:pt x="21193" y="25587"/>
                  </a:cubicBezTo>
                  <a:lnTo>
                    <a:pt x="34909" y="1"/>
                  </a:lnTo>
                  <a:lnTo>
                    <a:pt x="13264" y="1"/>
                  </a:lnTo>
                  <a:close/>
                </a:path>
              </a:pathLst>
            </a:custGeom>
            <a:gradFill>
              <a:gsLst>
                <a:gs pos="0">
                  <a:srgbClr val="00929B"/>
                </a:gs>
                <a:gs pos="100000">
                  <a:srgbClr val="00373D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" name="Google Shape;229;p23">
              <a:extLst>
                <a:ext uri="{FF2B5EF4-FFF2-40B4-BE49-F238E27FC236}">
                  <a16:creationId xmlns:a16="http://schemas.microsoft.com/office/drawing/2014/main" id="{3CE20B75-44CB-1B89-FA69-3475EF204D5D}"/>
                </a:ext>
              </a:extLst>
            </p:cNvPr>
            <p:cNvSpPr/>
            <p:nvPr/>
          </p:nvSpPr>
          <p:spPr>
            <a:xfrm>
              <a:off x="8261925" y="535000"/>
              <a:ext cx="818600" cy="1140325"/>
            </a:xfrm>
            <a:custGeom>
              <a:avLst/>
              <a:gdLst/>
              <a:ahLst/>
              <a:cxnLst/>
              <a:rect l="l" t="t" r="r" b="b"/>
              <a:pathLst>
                <a:path w="32744" h="45613" extrusionOk="0">
                  <a:moveTo>
                    <a:pt x="23671" y="1488"/>
                  </a:moveTo>
                  <a:lnTo>
                    <a:pt x="1" y="45613"/>
                  </a:lnTo>
                  <a:lnTo>
                    <a:pt x="8288" y="45613"/>
                  </a:lnTo>
                  <a:lnTo>
                    <a:pt x="32743" y="0"/>
                  </a:lnTo>
                  <a:lnTo>
                    <a:pt x="26171" y="0"/>
                  </a:lnTo>
                  <a:cubicBezTo>
                    <a:pt x="25123" y="0"/>
                    <a:pt x="24159" y="572"/>
                    <a:pt x="23671" y="1488"/>
                  </a:cubicBezTo>
                  <a:close/>
                </a:path>
              </a:pathLst>
            </a:custGeom>
            <a:gradFill>
              <a:gsLst>
                <a:gs pos="0">
                  <a:srgbClr val="323366"/>
                </a:gs>
                <a:gs pos="63000">
                  <a:srgbClr val="194175"/>
                </a:gs>
                <a:gs pos="100000">
                  <a:srgbClr val="004F83"/>
                </a:gs>
              </a:gsLst>
              <a:lin ang="80993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cxnSp>
          <p:nvCxnSpPr>
            <p:cNvPr id="24" name="Google Shape;230;p23">
              <a:extLst>
                <a:ext uri="{FF2B5EF4-FFF2-40B4-BE49-F238E27FC236}">
                  <a16:creationId xmlns:a16="http://schemas.microsoft.com/office/drawing/2014/main" id="{F4D7D704-3099-FAAA-4F70-006F5C161046}"/>
                </a:ext>
              </a:extLst>
            </p:cNvPr>
            <p:cNvCxnSpPr/>
            <p:nvPr/>
          </p:nvCxnSpPr>
          <p:spPr>
            <a:xfrm rot="10800000" flipH="1">
              <a:off x="8012900" y="40425"/>
              <a:ext cx="416100" cy="720600"/>
            </a:xfrm>
            <a:prstGeom prst="straightConnector1">
              <a:avLst/>
            </a:pr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" name="Google Shape;231;p23">
              <a:extLst>
                <a:ext uri="{FF2B5EF4-FFF2-40B4-BE49-F238E27FC236}">
                  <a16:creationId xmlns:a16="http://schemas.microsoft.com/office/drawing/2014/main" id="{9ECA298B-CAFA-C896-BFED-A20DF6773482}"/>
                </a:ext>
              </a:extLst>
            </p:cNvPr>
            <p:cNvCxnSpPr/>
            <p:nvPr/>
          </p:nvCxnSpPr>
          <p:spPr>
            <a:xfrm rot="10800000">
              <a:off x="7132025" y="-4875"/>
              <a:ext cx="749700" cy="1344600"/>
            </a:xfrm>
            <a:prstGeom prst="straightConnector1">
              <a:avLst/>
            </a:prstGeom>
            <a:noFill/>
            <a:ln w="19050" cap="flat" cmpd="sng">
              <a:solidFill>
                <a:srgbClr val="004F8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10144949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226;p23">
            <a:extLst>
              <a:ext uri="{FF2B5EF4-FFF2-40B4-BE49-F238E27FC236}">
                <a16:creationId xmlns:a16="http://schemas.microsoft.com/office/drawing/2014/main" id="{584DD4A7-9A9E-5E6C-A25D-7D3A3A173E5A}"/>
              </a:ext>
            </a:extLst>
          </p:cNvPr>
          <p:cNvGrpSpPr/>
          <p:nvPr/>
        </p:nvGrpSpPr>
        <p:grpSpPr>
          <a:xfrm>
            <a:off x="10197344" y="-64697"/>
            <a:ext cx="2410208" cy="2190775"/>
            <a:chOff x="7132025" y="-63150"/>
            <a:chExt cx="2410208" cy="2190775"/>
          </a:xfrm>
        </p:grpSpPr>
        <p:sp>
          <p:nvSpPr>
            <p:cNvPr id="5" name="Google Shape;227;p23">
              <a:extLst>
                <a:ext uri="{FF2B5EF4-FFF2-40B4-BE49-F238E27FC236}">
                  <a16:creationId xmlns:a16="http://schemas.microsoft.com/office/drawing/2014/main" id="{4072986E-DE65-E0D0-2D93-5F70D0CEE783}"/>
                </a:ext>
              </a:extLst>
            </p:cNvPr>
            <p:cNvSpPr/>
            <p:nvPr/>
          </p:nvSpPr>
          <p:spPr>
            <a:xfrm rot="10800000" flipH="1">
              <a:off x="7274600" y="-17209"/>
              <a:ext cx="1869356" cy="2144834"/>
            </a:xfrm>
            <a:custGeom>
              <a:avLst/>
              <a:gdLst/>
              <a:ahLst/>
              <a:cxnLst/>
              <a:rect l="l" t="t" r="r" b="b"/>
              <a:pathLst>
                <a:path w="46137" h="52936" extrusionOk="0">
                  <a:moveTo>
                    <a:pt x="46137" y="0"/>
                  </a:moveTo>
                  <a:lnTo>
                    <a:pt x="31599" y="0"/>
                  </a:lnTo>
                  <a:cubicBezTo>
                    <a:pt x="29635" y="0"/>
                    <a:pt x="27813" y="1084"/>
                    <a:pt x="26896" y="2810"/>
                  </a:cubicBezTo>
                  <a:lnTo>
                    <a:pt x="0" y="52935"/>
                  </a:lnTo>
                  <a:lnTo>
                    <a:pt x="46137" y="52935"/>
                  </a:lnTo>
                  <a:lnTo>
                    <a:pt x="46137" y="0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" name="Google Shape;228;p23">
              <a:extLst>
                <a:ext uri="{FF2B5EF4-FFF2-40B4-BE49-F238E27FC236}">
                  <a16:creationId xmlns:a16="http://schemas.microsoft.com/office/drawing/2014/main" id="{BDB2CFD8-3F93-C050-4895-937C2316281D}"/>
                </a:ext>
              </a:extLst>
            </p:cNvPr>
            <p:cNvSpPr/>
            <p:nvPr/>
          </p:nvSpPr>
          <p:spPr>
            <a:xfrm>
              <a:off x="8134575" y="-63150"/>
              <a:ext cx="1407658" cy="1095603"/>
            </a:xfrm>
            <a:custGeom>
              <a:avLst/>
              <a:gdLst/>
              <a:ahLst/>
              <a:cxnLst/>
              <a:rect l="l" t="t" r="r" b="b"/>
              <a:pathLst>
                <a:path w="34910" h="27171" extrusionOk="0">
                  <a:moveTo>
                    <a:pt x="13264" y="12"/>
                  </a:moveTo>
                  <a:lnTo>
                    <a:pt x="1072" y="22765"/>
                  </a:lnTo>
                  <a:cubicBezTo>
                    <a:pt x="0" y="24765"/>
                    <a:pt x="1453" y="27171"/>
                    <a:pt x="3739" y="27171"/>
                  </a:cubicBezTo>
                  <a:lnTo>
                    <a:pt x="18526" y="27171"/>
                  </a:lnTo>
                  <a:cubicBezTo>
                    <a:pt x="19645" y="27171"/>
                    <a:pt x="20669" y="26563"/>
                    <a:pt x="21193" y="25587"/>
                  </a:cubicBezTo>
                  <a:lnTo>
                    <a:pt x="34909" y="1"/>
                  </a:lnTo>
                  <a:lnTo>
                    <a:pt x="13264" y="1"/>
                  </a:lnTo>
                  <a:close/>
                </a:path>
              </a:pathLst>
            </a:custGeom>
            <a:gradFill>
              <a:gsLst>
                <a:gs pos="0">
                  <a:srgbClr val="00929B"/>
                </a:gs>
                <a:gs pos="100000">
                  <a:srgbClr val="00373D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" name="Google Shape;229;p23">
              <a:extLst>
                <a:ext uri="{FF2B5EF4-FFF2-40B4-BE49-F238E27FC236}">
                  <a16:creationId xmlns:a16="http://schemas.microsoft.com/office/drawing/2014/main" id="{8C3F8EC1-F317-C7E5-147A-CF02343F47E7}"/>
                </a:ext>
              </a:extLst>
            </p:cNvPr>
            <p:cNvSpPr/>
            <p:nvPr/>
          </p:nvSpPr>
          <p:spPr>
            <a:xfrm>
              <a:off x="8261925" y="535000"/>
              <a:ext cx="818600" cy="1140325"/>
            </a:xfrm>
            <a:custGeom>
              <a:avLst/>
              <a:gdLst/>
              <a:ahLst/>
              <a:cxnLst/>
              <a:rect l="l" t="t" r="r" b="b"/>
              <a:pathLst>
                <a:path w="32744" h="45613" extrusionOk="0">
                  <a:moveTo>
                    <a:pt x="23671" y="1488"/>
                  </a:moveTo>
                  <a:lnTo>
                    <a:pt x="1" y="45613"/>
                  </a:lnTo>
                  <a:lnTo>
                    <a:pt x="8288" y="45613"/>
                  </a:lnTo>
                  <a:lnTo>
                    <a:pt x="32743" y="0"/>
                  </a:lnTo>
                  <a:lnTo>
                    <a:pt x="26171" y="0"/>
                  </a:lnTo>
                  <a:cubicBezTo>
                    <a:pt x="25123" y="0"/>
                    <a:pt x="24159" y="572"/>
                    <a:pt x="23671" y="1488"/>
                  </a:cubicBezTo>
                  <a:close/>
                </a:path>
              </a:pathLst>
            </a:custGeom>
            <a:gradFill>
              <a:gsLst>
                <a:gs pos="0">
                  <a:srgbClr val="323366"/>
                </a:gs>
                <a:gs pos="63000">
                  <a:srgbClr val="194175"/>
                </a:gs>
                <a:gs pos="100000">
                  <a:srgbClr val="004F83"/>
                </a:gs>
              </a:gsLst>
              <a:lin ang="80993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cxnSp>
          <p:nvCxnSpPr>
            <p:cNvPr id="11" name="Google Shape;230;p23">
              <a:extLst>
                <a:ext uri="{FF2B5EF4-FFF2-40B4-BE49-F238E27FC236}">
                  <a16:creationId xmlns:a16="http://schemas.microsoft.com/office/drawing/2014/main" id="{F39C6978-DCEF-0A54-EFB9-3A650B09E6B6}"/>
                </a:ext>
              </a:extLst>
            </p:cNvPr>
            <p:cNvCxnSpPr/>
            <p:nvPr/>
          </p:nvCxnSpPr>
          <p:spPr>
            <a:xfrm rot="10800000" flipH="1">
              <a:off x="8012900" y="40425"/>
              <a:ext cx="416100" cy="720600"/>
            </a:xfrm>
            <a:prstGeom prst="straightConnector1">
              <a:avLst/>
            </a:pr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" name="Google Shape;231;p23">
              <a:extLst>
                <a:ext uri="{FF2B5EF4-FFF2-40B4-BE49-F238E27FC236}">
                  <a16:creationId xmlns:a16="http://schemas.microsoft.com/office/drawing/2014/main" id="{2DF5BD3E-E885-8EA5-7232-6A6F00474457}"/>
                </a:ext>
              </a:extLst>
            </p:cNvPr>
            <p:cNvCxnSpPr/>
            <p:nvPr/>
          </p:nvCxnSpPr>
          <p:spPr>
            <a:xfrm rot="10800000">
              <a:off x="7132025" y="-4875"/>
              <a:ext cx="749700" cy="1344600"/>
            </a:xfrm>
            <a:prstGeom prst="straightConnector1">
              <a:avLst/>
            </a:prstGeom>
            <a:noFill/>
            <a:ln w="19050" cap="flat" cmpd="sng">
              <a:solidFill>
                <a:srgbClr val="004F8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F46ADD2-A4A0-3DF0-4B93-449F3F2B12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0486" y="1697038"/>
            <a:ext cx="11381014" cy="4525962"/>
          </a:xfrm>
        </p:spPr>
        <p:txBody>
          <a:bodyPr/>
          <a:lstStyle/>
          <a:p>
            <a:r>
              <a:rPr lang="en-MY" sz="2400" b="1" dirty="0"/>
              <a:t>Machine Translation</a:t>
            </a:r>
            <a:endParaRPr lang="en-MY" sz="2400" b="1" dirty="0">
              <a:solidFill>
                <a:srgbClr val="00B050"/>
              </a:solidFill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83C1208-BAFB-1268-112E-6D99EC0274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02" y="274638"/>
            <a:ext cx="10166923" cy="1143000"/>
          </a:xfrm>
        </p:spPr>
        <p:txBody>
          <a:bodyPr/>
          <a:lstStyle/>
          <a:p>
            <a:r>
              <a:rPr lang="en-MY" dirty="0"/>
              <a:t>Natural Language Processing - Applications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491403-4095-F134-97A7-E9CBF19B69D5}"/>
              </a:ext>
            </a:extLst>
          </p:cNvPr>
          <p:cNvSpPr txBox="1"/>
          <p:nvPr/>
        </p:nvSpPr>
        <p:spPr>
          <a:xfrm>
            <a:off x="914774" y="2279640"/>
            <a:ext cx="7227709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40C28"/>
                </a:solidFill>
                <a:latin typeface="+mj-lt"/>
              </a:rPr>
              <a:t>The task of automatically converting one natural language into another, preserving the meaning of the input text, and producing fluent text in the output language.</a:t>
            </a:r>
          </a:p>
          <a:p>
            <a:endParaRPr lang="en-US" dirty="0">
              <a:solidFill>
                <a:srgbClr val="040C28"/>
              </a:solidFill>
              <a:latin typeface="+mj-lt"/>
            </a:endParaRPr>
          </a:p>
          <a:p>
            <a:r>
              <a:rPr lang="en-US" b="1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There are four types of machine translation:</a:t>
            </a:r>
            <a:endParaRPr lang="en-US" b="1" i="0" dirty="0">
              <a:solidFill>
                <a:srgbClr val="040C28"/>
              </a:solidFill>
              <a:effectLst/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Statistical Machine Translation or SMT</a:t>
            </a:r>
          </a:p>
          <a:p>
            <a:r>
              <a:rPr lang="en-US" dirty="0">
                <a:latin typeface="+mj-lt"/>
              </a:rPr>
              <a:t>     Uses statistical models. E.g.: Google Translate</a:t>
            </a:r>
          </a:p>
          <a:p>
            <a:endParaRPr lang="en-US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MY" dirty="0">
                <a:latin typeface="+mj-lt"/>
              </a:rPr>
              <a:t>Rule-based Machine Translation or RBMT</a:t>
            </a:r>
          </a:p>
          <a:p>
            <a:r>
              <a:rPr lang="en-MY" dirty="0">
                <a:latin typeface="+mj-lt"/>
              </a:rPr>
              <a:t>     T</a:t>
            </a:r>
            <a:r>
              <a:rPr lang="en-US" dirty="0">
                <a:latin typeface="+mj-lt"/>
              </a:rPr>
              <a:t>ranslates the basics of grammatical rules.</a:t>
            </a:r>
          </a:p>
          <a:p>
            <a:endParaRPr lang="en-US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MY" dirty="0">
                <a:latin typeface="+mj-lt"/>
              </a:rPr>
              <a:t>Hybrid Machine Translation or HMT</a:t>
            </a:r>
          </a:p>
          <a:p>
            <a:r>
              <a:rPr lang="en-MY" dirty="0">
                <a:latin typeface="+mj-lt"/>
              </a:rPr>
              <a:t>     </a:t>
            </a:r>
            <a:r>
              <a:rPr lang="en-US" dirty="0">
                <a:latin typeface="+mj-lt"/>
              </a:rPr>
              <a:t>Mix of RBMT and SMT</a:t>
            </a:r>
          </a:p>
          <a:p>
            <a:endParaRPr lang="en-US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MY" dirty="0">
                <a:latin typeface="+mj-lt"/>
              </a:rPr>
              <a:t>Neural Machine Translation or NMT</a:t>
            </a:r>
          </a:p>
          <a:p>
            <a:r>
              <a:rPr lang="en-MY" dirty="0">
                <a:latin typeface="+mj-lt"/>
              </a:rPr>
              <a:t>     </a:t>
            </a:r>
            <a:r>
              <a:rPr lang="en-US" dirty="0">
                <a:latin typeface="+mj-lt"/>
              </a:rPr>
              <a:t>Relies upon neural network models</a:t>
            </a:r>
            <a:endParaRPr lang="en-MY" dirty="0">
              <a:latin typeface="+mj-lt"/>
            </a:endParaRPr>
          </a:p>
        </p:txBody>
      </p:sp>
      <p:pic>
        <p:nvPicPr>
          <p:cNvPr id="3" name="Picture 2" descr="Screen Clipping">
            <a:extLst>
              <a:ext uri="{FF2B5EF4-FFF2-40B4-BE49-F238E27FC236}">
                <a16:creationId xmlns:a16="http://schemas.microsoft.com/office/drawing/2014/main" id="{E7B3E665-2D9F-8C25-10F1-BA75756B03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07"/>
          <a:stretch/>
        </p:blipFill>
        <p:spPr>
          <a:xfrm>
            <a:off x="8470880" y="1635729"/>
            <a:ext cx="3530619" cy="128782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710A405-11D8-3582-3DF0-AA2648B7ED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0881" y="3912147"/>
            <a:ext cx="3530619" cy="249763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B9C7D7F6-03BF-4461-63A5-F1010C25D557}"/>
              </a:ext>
            </a:extLst>
          </p:cNvPr>
          <p:cNvSpPr txBox="1"/>
          <p:nvPr/>
        </p:nvSpPr>
        <p:spPr>
          <a:xfrm>
            <a:off x="9332675" y="3046703"/>
            <a:ext cx="18070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dirty="0"/>
              <a:t>Fully Automatic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52B7E37-C0FD-18BC-F7B6-0E8EBFD0B938}"/>
              </a:ext>
            </a:extLst>
          </p:cNvPr>
          <p:cNvSpPr txBox="1"/>
          <p:nvPr/>
        </p:nvSpPr>
        <p:spPr>
          <a:xfrm>
            <a:off x="8799276" y="3458295"/>
            <a:ext cx="28738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Helping human translators</a:t>
            </a:r>
          </a:p>
        </p:txBody>
      </p:sp>
    </p:spTree>
    <p:extLst>
      <p:ext uri="{BB962C8B-B14F-4D97-AF65-F5344CB8AC3E}">
        <p14:creationId xmlns:p14="http://schemas.microsoft.com/office/powerpoint/2010/main" val="2756814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83C1208-BAFB-1268-112E-6D99EC0274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986" y="274638"/>
            <a:ext cx="11056883" cy="1143000"/>
          </a:xfrm>
        </p:spPr>
        <p:txBody>
          <a:bodyPr/>
          <a:lstStyle/>
          <a:p>
            <a:pPr algn="ctr"/>
            <a:r>
              <a:rPr lang="en-MY" dirty="0"/>
              <a:t>Natural Language Processing - Landscape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816ABBF-B025-EC4C-5C4F-E49693AF01C3}"/>
              </a:ext>
            </a:extLst>
          </p:cNvPr>
          <p:cNvGrpSpPr/>
          <p:nvPr/>
        </p:nvGrpSpPr>
        <p:grpSpPr>
          <a:xfrm>
            <a:off x="1619250" y="1496251"/>
            <a:ext cx="8953499" cy="4374327"/>
            <a:chOff x="266701" y="742950"/>
            <a:chExt cx="8953499" cy="4374327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456E69F-3ED2-047E-832F-DACC23965392}"/>
                </a:ext>
              </a:extLst>
            </p:cNvPr>
            <p:cNvSpPr/>
            <p:nvPr/>
          </p:nvSpPr>
          <p:spPr>
            <a:xfrm>
              <a:off x="266701" y="1936481"/>
              <a:ext cx="2628899" cy="715836"/>
            </a:xfrm>
            <a:prstGeom prst="rect">
              <a:avLst/>
            </a:prstGeom>
            <a:solidFill>
              <a:srgbClr val="DEF1DE"/>
            </a:solidFill>
            <a:ln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57200">
                <a:defRPr/>
              </a:pPr>
              <a:endParaRPr lang="en-US" sz="14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8E26023-B5DF-E97A-8F6B-0DA4A0BDB980}"/>
                </a:ext>
              </a:extLst>
            </p:cNvPr>
            <p:cNvSpPr/>
            <p:nvPr/>
          </p:nvSpPr>
          <p:spPr>
            <a:xfrm>
              <a:off x="3048000" y="1149083"/>
              <a:ext cx="3047999" cy="715836"/>
            </a:xfrm>
            <a:prstGeom prst="rect">
              <a:avLst/>
            </a:prstGeom>
            <a:solidFill>
              <a:srgbClr val="FFFDD4"/>
            </a:solidFill>
            <a:ln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57200">
                <a:defRPr/>
              </a:pPr>
              <a:endParaRPr lang="en-US" sz="14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F8D6839-91DE-C2AC-C456-039137D56B49}"/>
                </a:ext>
              </a:extLst>
            </p:cNvPr>
            <p:cNvSpPr/>
            <p:nvPr/>
          </p:nvSpPr>
          <p:spPr>
            <a:xfrm>
              <a:off x="6297437" y="1530351"/>
              <a:ext cx="2781299" cy="714375"/>
            </a:xfrm>
            <a:prstGeom prst="rect">
              <a:avLst/>
            </a:prstGeom>
            <a:solidFill>
              <a:srgbClr val="F0DCDC"/>
            </a:solidFill>
            <a:ln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57200">
                <a:defRPr/>
              </a:pPr>
              <a:endParaRPr lang="en-US" sz="14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BA9FC18-5F39-6AB3-87CC-766454BB362E}"/>
                </a:ext>
              </a:extLst>
            </p:cNvPr>
            <p:cNvSpPr/>
            <p:nvPr/>
          </p:nvSpPr>
          <p:spPr>
            <a:xfrm>
              <a:off x="3048000" y="1911746"/>
              <a:ext cx="3047999" cy="609600"/>
            </a:xfrm>
            <a:prstGeom prst="rect">
              <a:avLst/>
            </a:prstGeom>
            <a:solidFill>
              <a:srgbClr val="FFFDD4"/>
            </a:solidFill>
            <a:ln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57200">
                <a:defRPr/>
              </a:pPr>
              <a:endParaRPr lang="en-US" sz="14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1518141-95DA-7141-379E-ECEBD16C4D12}"/>
                </a:ext>
              </a:extLst>
            </p:cNvPr>
            <p:cNvSpPr/>
            <p:nvPr/>
          </p:nvSpPr>
          <p:spPr>
            <a:xfrm>
              <a:off x="6301670" y="2327446"/>
              <a:ext cx="2781299" cy="715836"/>
            </a:xfrm>
            <a:prstGeom prst="rect">
              <a:avLst/>
            </a:prstGeom>
            <a:solidFill>
              <a:srgbClr val="F0DCDC"/>
            </a:solidFill>
            <a:ln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57200">
                <a:defRPr/>
              </a:pPr>
              <a:endParaRPr lang="en-US" sz="14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1D8D514-1003-9176-EDB1-BE8C1ADE6BB1}"/>
                </a:ext>
              </a:extLst>
            </p:cNvPr>
            <p:cNvSpPr/>
            <p:nvPr/>
          </p:nvSpPr>
          <p:spPr>
            <a:xfrm>
              <a:off x="266701" y="2800350"/>
              <a:ext cx="2628899" cy="715836"/>
            </a:xfrm>
            <a:prstGeom prst="rect">
              <a:avLst/>
            </a:prstGeom>
            <a:solidFill>
              <a:srgbClr val="DEF1DE"/>
            </a:solidFill>
            <a:ln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57200">
                <a:defRPr/>
              </a:pPr>
              <a:endParaRPr lang="en-US" sz="14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8EB7AED-1034-5E9A-9782-87EA653055CA}"/>
                </a:ext>
              </a:extLst>
            </p:cNvPr>
            <p:cNvSpPr/>
            <p:nvPr/>
          </p:nvSpPr>
          <p:spPr>
            <a:xfrm>
              <a:off x="3052445" y="2556529"/>
              <a:ext cx="3043360" cy="548621"/>
            </a:xfrm>
            <a:prstGeom prst="rect">
              <a:avLst/>
            </a:prstGeom>
            <a:solidFill>
              <a:srgbClr val="FFFDD4"/>
            </a:solidFill>
            <a:ln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57200">
                <a:defRPr/>
              </a:pPr>
              <a:endParaRPr lang="en-US" sz="14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CBDCC14-78FA-567D-92EF-E3024FDA18BD}"/>
                </a:ext>
              </a:extLst>
            </p:cNvPr>
            <p:cNvSpPr/>
            <p:nvPr/>
          </p:nvSpPr>
          <p:spPr>
            <a:xfrm>
              <a:off x="6301673" y="3100912"/>
              <a:ext cx="2781299" cy="715836"/>
            </a:xfrm>
            <a:prstGeom prst="rect">
              <a:avLst/>
            </a:prstGeom>
            <a:solidFill>
              <a:srgbClr val="F0DCDC"/>
            </a:solidFill>
            <a:ln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57200">
                <a:defRPr/>
              </a:pPr>
              <a:endParaRPr lang="en-US" sz="14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3A8F8E7-43EA-4099-0C18-9562F5919003}"/>
                </a:ext>
              </a:extLst>
            </p:cNvPr>
            <p:cNvSpPr/>
            <p:nvPr/>
          </p:nvSpPr>
          <p:spPr>
            <a:xfrm>
              <a:off x="266701" y="3638551"/>
              <a:ext cx="2628899" cy="715836"/>
            </a:xfrm>
            <a:prstGeom prst="rect">
              <a:avLst/>
            </a:prstGeom>
            <a:solidFill>
              <a:srgbClr val="DEF1DE"/>
            </a:solidFill>
            <a:ln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57200">
                <a:defRPr/>
              </a:pPr>
              <a:endParaRPr lang="en-US" sz="14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1511868-460F-9DB3-D586-A4124B666E02}"/>
                </a:ext>
              </a:extLst>
            </p:cNvPr>
            <p:cNvSpPr/>
            <p:nvPr/>
          </p:nvSpPr>
          <p:spPr>
            <a:xfrm>
              <a:off x="3048000" y="3164417"/>
              <a:ext cx="3047999" cy="533399"/>
            </a:xfrm>
            <a:prstGeom prst="rect">
              <a:avLst/>
            </a:prstGeom>
            <a:solidFill>
              <a:srgbClr val="FFFDD4"/>
            </a:solidFill>
            <a:ln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57200">
                <a:defRPr/>
              </a:pPr>
              <a:endParaRPr lang="en-US" sz="140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E55DF18-D658-3E0A-8792-85F63B40EB93}"/>
                </a:ext>
              </a:extLst>
            </p:cNvPr>
            <p:cNvSpPr/>
            <p:nvPr/>
          </p:nvSpPr>
          <p:spPr>
            <a:xfrm>
              <a:off x="6301673" y="3990974"/>
              <a:ext cx="2781299" cy="714376"/>
            </a:xfrm>
            <a:prstGeom prst="rect">
              <a:avLst/>
            </a:prstGeom>
            <a:solidFill>
              <a:srgbClr val="F0DCDC"/>
            </a:solidFill>
            <a:ln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57200">
                <a:defRPr/>
              </a:pPr>
              <a:endParaRPr lang="en-US" sz="14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EC72B27-223C-FAC6-56EB-7A76651080AC}"/>
                </a:ext>
              </a:extLst>
            </p:cNvPr>
            <p:cNvSpPr/>
            <p:nvPr/>
          </p:nvSpPr>
          <p:spPr>
            <a:xfrm>
              <a:off x="3048000" y="4477807"/>
              <a:ext cx="3048000" cy="638176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57200">
                <a:defRPr/>
              </a:pPr>
              <a:endParaRPr lang="en-US" sz="14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E5F4884-43B6-84A3-CD84-D8D5BB1B5F86}"/>
                </a:ext>
              </a:extLst>
            </p:cNvPr>
            <p:cNvSpPr/>
            <p:nvPr/>
          </p:nvSpPr>
          <p:spPr>
            <a:xfrm>
              <a:off x="3048000" y="3751594"/>
              <a:ext cx="3047999" cy="671843"/>
            </a:xfrm>
            <a:prstGeom prst="rect">
              <a:avLst/>
            </a:prstGeom>
            <a:solidFill>
              <a:srgbClr val="FFFDD4"/>
            </a:solidFill>
            <a:ln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57200">
                <a:defRPr/>
              </a:pPr>
              <a:endParaRPr lang="en-US" sz="14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2" name="TextBox 24">
              <a:extLst>
                <a:ext uri="{FF2B5EF4-FFF2-40B4-BE49-F238E27FC236}">
                  <a16:creationId xmlns:a16="http://schemas.microsoft.com/office/drawing/2014/main" id="{CFC92A14-57B5-69E5-C3E6-5F6293A53F4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24201" y="1885950"/>
              <a:ext cx="1864575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defTabSz="4572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  <a:cs typeface="ＭＳ Ｐゴシック" charset="0"/>
                </a:defRPr>
              </a:lvl1pPr>
              <a:lvl2pPr marL="742950" indent="-285750" defTabSz="4572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2pPr>
              <a:lvl3pPr marL="1143000" indent="-228600" defTabSz="4572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3pPr>
              <a:lvl4pPr marL="1600200" indent="-228600" defTabSz="4572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4pPr>
              <a:lvl5pPr marL="2057400" indent="-228600" defTabSz="4572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9pPr>
            </a:lstStyle>
            <a:p>
              <a:pPr algn="l" eaLnBrk="1" hangingPunct="1"/>
              <a:r>
                <a:rPr lang="en-US" sz="1400" dirty="0">
                  <a:solidFill>
                    <a:srgbClr val="000000"/>
                  </a:solidFill>
                  <a:latin typeface="Calibri" charset="0"/>
                </a:rPr>
                <a:t>Coreference resolution</a:t>
              </a:r>
            </a:p>
          </p:txBody>
        </p:sp>
        <p:sp>
          <p:nvSpPr>
            <p:cNvPr id="24" name="TextBox 25">
              <a:extLst>
                <a:ext uri="{FF2B5EF4-FFF2-40B4-BE49-F238E27FC236}">
                  <a16:creationId xmlns:a16="http://schemas.microsoft.com/office/drawing/2014/main" id="{FB8CC949-1F0C-0180-E6E4-CCCFE376B65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67804" y="1504950"/>
              <a:ext cx="2013955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defTabSz="4572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  <a:cs typeface="ＭＳ Ｐゴシック" charset="0"/>
                </a:defRPr>
              </a:lvl1pPr>
              <a:lvl2pPr marL="742950" indent="-285750" defTabSz="4572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2pPr>
              <a:lvl3pPr marL="1143000" indent="-228600" defTabSz="4572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3pPr>
              <a:lvl4pPr marL="1600200" indent="-228600" defTabSz="4572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4pPr>
              <a:lvl5pPr marL="2057400" indent="-228600" defTabSz="4572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9pPr>
            </a:lstStyle>
            <a:p>
              <a:pPr algn="l" eaLnBrk="1" hangingPunct="1"/>
              <a:r>
                <a:rPr lang="en-US" sz="1400" dirty="0">
                  <a:solidFill>
                    <a:srgbClr val="000000"/>
                  </a:solidFill>
                  <a:latin typeface="Calibri" charset="0"/>
                </a:rPr>
                <a:t>Question answering (QA)</a:t>
              </a:r>
            </a:p>
          </p:txBody>
        </p:sp>
        <p:sp>
          <p:nvSpPr>
            <p:cNvPr id="26" name="TextBox 26">
              <a:extLst>
                <a:ext uri="{FF2B5EF4-FFF2-40B4-BE49-F238E27FC236}">
                  <a16:creationId xmlns:a16="http://schemas.microsoft.com/office/drawing/2014/main" id="{B57E3107-3FEC-6927-9315-D2F478FE6E5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6701" y="2800350"/>
              <a:ext cx="2278351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defTabSz="4572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  <a:cs typeface="ＭＳ Ｐゴシック" charset="0"/>
                </a:defRPr>
              </a:lvl1pPr>
              <a:lvl2pPr marL="742950" indent="-285750" defTabSz="4572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2pPr>
              <a:lvl3pPr marL="1143000" indent="-228600" defTabSz="4572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3pPr>
              <a:lvl4pPr marL="1600200" indent="-228600" defTabSz="4572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4pPr>
              <a:lvl5pPr marL="2057400" indent="-228600" defTabSz="4572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9pPr>
            </a:lstStyle>
            <a:p>
              <a:pPr algn="l" eaLnBrk="1" hangingPunct="1"/>
              <a:r>
                <a:rPr lang="en-US" sz="1400" dirty="0">
                  <a:solidFill>
                    <a:srgbClr val="000000"/>
                  </a:solidFill>
                  <a:latin typeface="Calibri" charset="0"/>
                </a:rPr>
                <a:t>Part-of-speech (POS) tagging</a:t>
              </a:r>
            </a:p>
          </p:txBody>
        </p:sp>
        <p:sp>
          <p:nvSpPr>
            <p:cNvPr id="27" name="TextBox 27">
              <a:extLst>
                <a:ext uri="{FF2B5EF4-FFF2-40B4-BE49-F238E27FC236}">
                  <a16:creationId xmlns:a16="http://schemas.microsoft.com/office/drawing/2014/main" id="{C75D6A5B-C9FB-90BA-9920-C628F5BF6CE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48000" y="2495550"/>
              <a:ext cx="2514600" cy="2923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defTabSz="4572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  <a:cs typeface="ＭＳ Ｐゴシック" charset="0"/>
                </a:defRPr>
              </a:lvl1pPr>
              <a:lvl2pPr marL="742950" indent="-285750" defTabSz="4572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2pPr>
              <a:lvl3pPr marL="1143000" indent="-228600" defTabSz="4572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3pPr>
              <a:lvl4pPr marL="1600200" indent="-228600" defTabSz="4572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4pPr>
              <a:lvl5pPr marL="2057400" indent="-228600" defTabSz="4572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9pPr>
            </a:lstStyle>
            <a:p>
              <a:pPr algn="l" eaLnBrk="1" hangingPunct="1"/>
              <a:r>
                <a:rPr lang="en-US" sz="1300" dirty="0">
                  <a:solidFill>
                    <a:srgbClr val="000000"/>
                  </a:solidFill>
                  <a:latin typeface="Calibri" charset="0"/>
                </a:rPr>
                <a:t>Word sense disambiguation (WSD)</a:t>
              </a:r>
            </a:p>
          </p:txBody>
        </p:sp>
        <p:sp>
          <p:nvSpPr>
            <p:cNvPr id="28" name="TextBox 28">
              <a:extLst>
                <a:ext uri="{FF2B5EF4-FFF2-40B4-BE49-F238E27FC236}">
                  <a16:creationId xmlns:a16="http://schemas.microsoft.com/office/drawing/2014/main" id="{0383663E-F9E5-6CD3-AE51-868DD9C9D1D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67805" y="2266950"/>
              <a:ext cx="1008797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defTabSz="4572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  <a:cs typeface="ＭＳ Ｐゴシック" charset="0"/>
                </a:defRPr>
              </a:lvl1pPr>
              <a:lvl2pPr marL="742950" indent="-285750" defTabSz="4572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2pPr>
              <a:lvl3pPr marL="1143000" indent="-228600" defTabSz="4572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3pPr>
              <a:lvl4pPr marL="1600200" indent="-228600" defTabSz="4572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4pPr>
              <a:lvl5pPr marL="2057400" indent="-228600" defTabSz="4572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9pPr>
            </a:lstStyle>
            <a:p>
              <a:pPr algn="l" eaLnBrk="1" hangingPunct="1"/>
              <a:r>
                <a:rPr lang="en-US" sz="1400" dirty="0">
                  <a:solidFill>
                    <a:srgbClr val="000000"/>
                  </a:solidFill>
                  <a:latin typeface="Calibri" charset="0"/>
                </a:rPr>
                <a:t>Paraphrase</a:t>
              </a:r>
            </a:p>
          </p:txBody>
        </p:sp>
        <p:sp>
          <p:nvSpPr>
            <p:cNvPr id="29" name="TextBox 29">
              <a:extLst>
                <a:ext uri="{FF2B5EF4-FFF2-40B4-BE49-F238E27FC236}">
                  <a16:creationId xmlns:a16="http://schemas.microsoft.com/office/drawing/2014/main" id="{83ECF9C2-E12E-D248-36CF-106F6CBD17A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2901" y="3638550"/>
              <a:ext cx="2501982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defTabSz="4572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  <a:cs typeface="ＭＳ Ｐゴシック" charset="0"/>
                </a:defRPr>
              </a:lvl1pPr>
              <a:lvl2pPr marL="742950" indent="-285750" defTabSz="4572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2pPr>
              <a:lvl3pPr marL="1143000" indent="-228600" defTabSz="4572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3pPr>
              <a:lvl4pPr marL="1600200" indent="-228600" defTabSz="4572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4pPr>
              <a:lvl5pPr marL="2057400" indent="-228600" defTabSz="4572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9pPr>
            </a:lstStyle>
            <a:p>
              <a:pPr algn="l" eaLnBrk="1" hangingPunct="1"/>
              <a:r>
                <a:rPr lang="en-US" sz="1400" dirty="0">
                  <a:solidFill>
                    <a:srgbClr val="000000"/>
                  </a:solidFill>
                  <a:latin typeface="Calibri" charset="0"/>
                </a:rPr>
                <a:t>Named entity recognition (NER)</a:t>
              </a:r>
            </a:p>
          </p:txBody>
        </p:sp>
        <p:sp>
          <p:nvSpPr>
            <p:cNvPr id="30" name="TextBox 30">
              <a:extLst>
                <a:ext uri="{FF2B5EF4-FFF2-40B4-BE49-F238E27FC236}">
                  <a16:creationId xmlns:a16="http://schemas.microsoft.com/office/drawing/2014/main" id="{B3C86B37-9A89-318A-20F0-FC8E5C0D5B7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24200" y="3181350"/>
              <a:ext cx="716262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defTabSz="4572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  <a:cs typeface="ＭＳ Ｐゴシック" charset="0"/>
                </a:defRPr>
              </a:lvl1pPr>
              <a:lvl2pPr marL="742950" indent="-285750" defTabSz="4572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2pPr>
              <a:lvl3pPr marL="1143000" indent="-228600" defTabSz="4572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3pPr>
              <a:lvl4pPr marL="1600200" indent="-228600" defTabSz="4572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4pPr>
              <a:lvl5pPr marL="2057400" indent="-228600" defTabSz="4572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9pPr>
            </a:lstStyle>
            <a:p>
              <a:pPr algn="l" eaLnBrk="1" hangingPunct="1"/>
              <a:r>
                <a:rPr lang="en-US" sz="1400" dirty="0">
                  <a:solidFill>
                    <a:srgbClr val="000000"/>
                  </a:solidFill>
                  <a:latin typeface="Calibri" charset="0"/>
                </a:rPr>
                <a:t>Parsing</a:t>
              </a:r>
            </a:p>
          </p:txBody>
        </p:sp>
        <p:sp>
          <p:nvSpPr>
            <p:cNvPr id="31" name="TextBox 31">
              <a:extLst>
                <a:ext uri="{FF2B5EF4-FFF2-40B4-BE49-F238E27FC236}">
                  <a16:creationId xmlns:a16="http://schemas.microsoft.com/office/drawing/2014/main" id="{6D109914-6FB2-092C-0DEF-39223217B9D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59338" y="3058576"/>
              <a:ext cx="1284063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defTabSz="4572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  <a:cs typeface="ＭＳ Ｐゴシック" charset="0"/>
                </a:defRPr>
              </a:lvl1pPr>
              <a:lvl2pPr marL="742950" indent="-285750" defTabSz="4572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2pPr>
              <a:lvl3pPr marL="1143000" indent="-228600" defTabSz="4572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3pPr>
              <a:lvl4pPr marL="1600200" indent="-228600" defTabSz="4572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4pPr>
              <a:lvl5pPr marL="2057400" indent="-228600" defTabSz="4572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9pPr>
            </a:lstStyle>
            <a:p>
              <a:pPr algn="l" eaLnBrk="1" hangingPunct="1"/>
              <a:r>
                <a:rPr lang="en-US" sz="1400" dirty="0">
                  <a:solidFill>
                    <a:srgbClr val="000000"/>
                  </a:solidFill>
                  <a:latin typeface="Calibri" charset="0"/>
                </a:rPr>
                <a:t>Summarization</a:t>
              </a:r>
            </a:p>
          </p:txBody>
        </p:sp>
        <p:sp>
          <p:nvSpPr>
            <p:cNvPr id="32" name="TextBox 32">
              <a:extLst>
                <a:ext uri="{FF2B5EF4-FFF2-40B4-BE49-F238E27FC236}">
                  <a16:creationId xmlns:a16="http://schemas.microsoft.com/office/drawing/2014/main" id="{7B966B80-74B5-C2D0-1FC4-A0D0AEACBC7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53962" y="4427206"/>
              <a:ext cx="2213571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defTabSz="4572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  <a:cs typeface="ＭＳ Ｐゴシック" charset="0"/>
                </a:defRPr>
              </a:lvl1pPr>
              <a:lvl2pPr marL="742950" indent="-285750" defTabSz="4572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2pPr>
              <a:lvl3pPr marL="1143000" indent="-228600" defTabSz="4572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3pPr>
              <a:lvl4pPr marL="1600200" indent="-228600" defTabSz="4572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4pPr>
              <a:lvl5pPr marL="2057400" indent="-228600" defTabSz="4572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9pPr>
            </a:lstStyle>
            <a:p>
              <a:pPr algn="l" eaLnBrk="1" hangingPunct="1"/>
              <a:r>
                <a:rPr lang="en-US" sz="1400" dirty="0">
                  <a:solidFill>
                    <a:srgbClr val="000000"/>
                  </a:solidFill>
                  <a:latin typeface="Calibri" charset="0"/>
                </a:rPr>
                <a:t>Information extraction (IE)</a:t>
              </a:r>
            </a:p>
          </p:txBody>
        </p:sp>
        <p:sp>
          <p:nvSpPr>
            <p:cNvPr id="33" name="TextBox 33">
              <a:extLst>
                <a:ext uri="{FF2B5EF4-FFF2-40B4-BE49-F238E27FC236}">
                  <a16:creationId xmlns:a16="http://schemas.microsoft.com/office/drawing/2014/main" id="{C0A26B72-1ABA-E639-0202-C3AFE4CBA8B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24201" y="3714750"/>
              <a:ext cx="2039816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defTabSz="4572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  <a:cs typeface="ＭＳ Ｐゴシック" charset="0"/>
                </a:defRPr>
              </a:lvl1pPr>
              <a:lvl2pPr marL="742950" indent="-285750" defTabSz="4572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2pPr>
              <a:lvl3pPr marL="1143000" indent="-228600" defTabSz="4572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3pPr>
              <a:lvl4pPr marL="1600200" indent="-228600" defTabSz="4572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4pPr>
              <a:lvl5pPr marL="2057400" indent="-228600" defTabSz="4572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9pPr>
            </a:lstStyle>
            <a:p>
              <a:pPr algn="l" eaLnBrk="1" hangingPunct="1"/>
              <a:r>
                <a:rPr lang="en-US" sz="1400" dirty="0">
                  <a:solidFill>
                    <a:srgbClr val="000000"/>
                  </a:solidFill>
                  <a:latin typeface="Calibri" charset="0"/>
                </a:rPr>
                <a:t>Machine translation (MT)</a:t>
              </a:r>
            </a:p>
          </p:txBody>
        </p:sp>
        <p:sp>
          <p:nvSpPr>
            <p:cNvPr id="34" name="TextBox 34">
              <a:extLst>
                <a:ext uri="{FF2B5EF4-FFF2-40B4-BE49-F238E27FC236}">
                  <a16:creationId xmlns:a16="http://schemas.microsoft.com/office/drawing/2014/main" id="{1840681E-8208-8A18-B663-FE7498EF4D1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59338" y="3920068"/>
              <a:ext cx="642711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defTabSz="4572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  <a:cs typeface="ＭＳ Ｐゴシック" charset="0"/>
                </a:defRPr>
              </a:lvl1pPr>
              <a:lvl2pPr marL="742950" indent="-285750" defTabSz="4572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2pPr>
              <a:lvl3pPr marL="1143000" indent="-228600" defTabSz="4572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3pPr>
              <a:lvl4pPr marL="1600200" indent="-228600" defTabSz="4572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4pPr>
              <a:lvl5pPr marL="2057400" indent="-228600" defTabSz="4572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9pPr>
            </a:lstStyle>
            <a:p>
              <a:pPr algn="l" eaLnBrk="1" hangingPunct="1"/>
              <a:r>
                <a:rPr lang="en-US" sz="1400" dirty="0">
                  <a:solidFill>
                    <a:srgbClr val="000000"/>
                  </a:solidFill>
                  <a:latin typeface="Calibri" charset="0"/>
                </a:rPr>
                <a:t>Dialog</a:t>
              </a:r>
            </a:p>
          </p:txBody>
        </p:sp>
        <p:sp>
          <p:nvSpPr>
            <p:cNvPr id="35" name="TextBox 36">
              <a:extLst>
                <a:ext uri="{FF2B5EF4-FFF2-40B4-BE49-F238E27FC236}">
                  <a16:creationId xmlns:a16="http://schemas.microsoft.com/office/drawing/2014/main" id="{C382B6B5-350D-55A2-757F-A87D781AABB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24201" y="1123950"/>
              <a:ext cx="1549072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defTabSz="4572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  <a:cs typeface="ＭＳ Ｐゴシック" charset="0"/>
                </a:defRPr>
              </a:lvl1pPr>
              <a:lvl2pPr marL="742950" indent="-285750" defTabSz="4572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2pPr>
              <a:lvl3pPr marL="1143000" indent="-228600" defTabSz="4572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3pPr>
              <a:lvl4pPr marL="1600200" indent="-228600" defTabSz="4572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4pPr>
              <a:lvl5pPr marL="2057400" indent="-228600" defTabSz="4572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9pPr>
            </a:lstStyle>
            <a:p>
              <a:pPr algn="l" eaLnBrk="1" hangingPunct="1"/>
              <a:r>
                <a:rPr lang="en-US" sz="1400" dirty="0">
                  <a:solidFill>
                    <a:srgbClr val="000000"/>
                  </a:solidFill>
                  <a:latin typeface="Calibri" charset="0"/>
                </a:rPr>
                <a:t>Sentiment analysis</a:t>
              </a:r>
            </a:p>
          </p:txBody>
        </p:sp>
        <p:sp>
          <p:nvSpPr>
            <p:cNvPr id="36" name="TextBox 37">
              <a:extLst>
                <a:ext uri="{FF2B5EF4-FFF2-40B4-BE49-F238E27FC236}">
                  <a16:creationId xmlns:a16="http://schemas.microsoft.com/office/drawing/2014/main" id="{0961814F-3709-E982-B62F-61E8E41AA9F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59337" y="3886200"/>
              <a:ext cx="184666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defTabSz="4572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  <a:cs typeface="ＭＳ Ｐゴシック" charset="0"/>
                </a:defRPr>
              </a:lvl1pPr>
              <a:lvl2pPr marL="742950" indent="-285750" defTabSz="4572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2pPr>
              <a:lvl3pPr marL="1143000" indent="-228600" defTabSz="4572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3pPr>
              <a:lvl4pPr marL="1600200" indent="-228600" defTabSz="4572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4pPr>
              <a:lvl5pPr marL="2057400" indent="-228600" defTabSz="4572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9pPr>
            </a:lstStyle>
            <a:p>
              <a:pPr algn="l" eaLnBrk="1" hangingPunct="1"/>
              <a:r>
                <a:rPr lang="en-US" sz="1400">
                  <a:solidFill>
                    <a:srgbClr val="000000"/>
                  </a:solidFill>
                  <a:latin typeface="Calibri" charset="0"/>
                </a:rPr>
                <a:t>  </a:t>
              </a:r>
            </a:p>
          </p:txBody>
        </p:sp>
        <p:sp>
          <p:nvSpPr>
            <p:cNvPr id="37" name="TextBox 38">
              <a:extLst>
                <a:ext uri="{FF2B5EF4-FFF2-40B4-BE49-F238E27FC236}">
                  <a16:creationId xmlns:a16="http://schemas.microsoft.com/office/drawing/2014/main" id="{A0AD6CE8-F8E6-51F1-7492-C7AD47A30B3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4800" y="1364218"/>
              <a:ext cx="2468563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4572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  <a:cs typeface="ＭＳ Ｐゴシック" charset="0"/>
                </a:defRPr>
              </a:lvl1pPr>
              <a:lvl2pPr marL="742950" indent="-285750" defTabSz="4572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2pPr>
              <a:lvl3pPr marL="1143000" indent="-228600" defTabSz="4572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3pPr>
              <a:lvl4pPr marL="1600200" indent="-228600" defTabSz="4572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4pPr>
              <a:lvl5pPr marL="2057400" indent="-228600" defTabSz="4572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800" b="1" dirty="0">
                  <a:solidFill>
                    <a:srgbClr val="409640"/>
                  </a:solidFill>
                  <a:latin typeface="Calibri" charset="0"/>
                </a:rPr>
                <a:t>Mostly solved</a:t>
              </a:r>
            </a:p>
          </p:txBody>
        </p:sp>
        <p:sp>
          <p:nvSpPr>
            <p:cNvPr id="38" name="TextBox 39">
              <a:extLst>
                <a:ext uri="{FF2B5EF4-FFF2-40B4-BE49-F238E27FC236}">
                  <a16:creationId xmlns:a16="http://schemas.microsoft.com/office/drawing/2014/main" id="{A255AEDD-45DB-20B2-3650-D5CACC19663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76600" y="742950"/>
              <a:ext cx="2468563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4572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  <a:cs typeface="ＭＳ Ｐゴシック" charset="0"/>
                </a:defRPr>
              </a:lvl1pPr>
              <a:lvl2pPr marL="742950" indent="-285750" defTabSz="4572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2pPr>
              <a:lvl3pPr marL="1143000" indent="-228600" defTabSz="4572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3pPr>
              <a:lvl4pPr marL="1600200" indent="-228600" defTabSz="4572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4pPr>
              <a:lvl5pPr marL="2057400" indent="-228600" defTabSz="4572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800" b="1" dirty="0">
                  <a:solidFill>
                    <a:srgbClr val="000000"/>
                  </a:solidFill>
                  <a:latin typeface="Calibri" charset="0"/>
                </a:rPr>
                <a:t>Making good progress</a:t>
              </a:r>
            </a:p>
          </p:txBody>
        </p:sp>
        <p:sp>
          <p:nvSpPr>
            <p:cNvPr id="39" name="TextBox 40">
              <a:extLst>
                <a:ext uri="{FF2B5EF4-FFF2-40B4-BE49-F238E27FC236}">
                  <a16:creationId xmlns:a16="http://schemas.microsoft.com/office/drawing/2014/main" id="{301A2948-B395-BB57-ACB6-856DAC1317B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24600" y="1123950"/>
              <a:ext cx="2468563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4572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  <a:cs typeface="ＭＳ Ｐゴシック" charset="0"/>
                </a:defRPr>
              </a:lvl1pPr>
              <a:lvl2pPr marL="742950" indent="-285750" defTabSz="4572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2pPr>
              <a:lvl3pPr marL="1143000" indent="-228600" defTabSz="4572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3pPr>
              <a:lvl4pPr marL="1600200" indent="-228600" defTabSz="4572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4pPr>
              <a:lvl5pPr marL="2057400" indent="-228600" defTabSz="4572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800" b="1" dirty="0">
                  <a:solidFill>
                    <a:srgbClr val="A44646"/>
                  </a:solidFill>
                  <a:latin typeface="Calibri" charset="0"/>
                </a:rPr>
                <a:t>Still hard</a:t>
              </a:r>
            </a:p>
          </p:txBody>
        </p:sp>
        <p:sp>
          <p:nvSpPr>
            <p:cNvPr id="40" name="TextBox 41">
              <a:extLst>
                <a:ext uri="{FF2B5EF4-FFF2-40B4-BE49-F238E27FC236}">
                  <a16:creationId xmlns:a16="http://schemas.microsoft.com/office/drawing/2014/main" id="{5DDAB43A-A926-F62A-C32B-BF891B27423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2901" y="1911348"/>
              <a:ext cx="133350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defTabSz="4572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  <a:cs typeface="ＭＳ Ｐゴシック" charset="0"/>
                </a:defRPr>
              </a:lvl1pPr>
              <a:lvl2pPr marL="742950" indent="-285750" defTabSz="4572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2pPr>
              <a:lvl3pPr marL="1143000" indent="-228600" defTabSz="4572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3pPr>
              <a:lvl4pPr marL="1600200" indent="-228600" defTabSz="4572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4pPr>
              <a:lvl5pPr marL="2057400" indent="-228600" defTabSz="4572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9pPr>
            </a:lstStyle>
            <a:p>
              <a:pPr algn="l" eaLnBrk="1" hangingPunct="1"/>
              <a:r>
                <a:rPr lang="en-US" sz="1400" dirty="0">
                  <a:solidFill>
                    <a:srgbClr val="000000"/>
                  </a:solidFill>
                  <a:latin typeface="Calibri" charset="0"/>
                </a:rPr>
                <a:t>Spam detection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EFE12099-F150-3908-5C1E-DF557A967389}"/>
                </a:ext>
              </a:extLst>
            </p:cNvPr>
            <p:cNvSpPr/>
            <p:nvPr/>
          </p:nvSpPr>
          <p:spPr bwMode="auto">
            <a:xfrm>
              <a:off x="588432" y="2205730"/>
              <a:ext cx="1689102" cy="179058"/>
            </a:xfrm>
            <a:prstGeom prst="rect">
              <a:avLst/>
            </a:prstGeom>
            <a:solidFill>
              <a:schemeClr val="bg1"/>
            </a:solidFill>
            <a:ln w="317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25400" dist="12700" dir="2700000">
                <a:srgbClr val="000000">
                  <a:alpha val="43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l" defTabSz="457200">
                <a:defRPr/>
              </a:pPr>
              <a:r>
                <a:rPr lang="en-US" sz="1000" dirty="0">
                  <a:solidFill>
                    <a:prstClr val="black"/>
                  </a:solidFill>
                  <a:latin typeface="Calibri"/>
                  <a:cs typeface="Times New Roman"/>
                </a:rPr>
                <a:t>Let’s go to Agra!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811CF5CC-DD60-4F33-F2ED-C98ED512A0FC}"/>
                </a:ext>
              </a:extLst>
            </p:cNvPr>
            <p:cNvSpPr/>
            <p:nvPr/>
          </p:nvSpPr>
          <p:spPr bwMode="auto">
            <a:xfrm>
              <a:off x="602325" y="2418456"/>
              <a:ext cx="1662508" cy="170225"/>
            </a:xfrm>
            <a:prstGeom prst="rect">
              <a:avLst/>
            </a:prstGeom>
            <a:solidFill>
              <a:schemeClr val="bg1"/>
            </a:solidFill>
            <a:ln w="317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25400" dist="12700" dir="2700000">
                <a:srgbClr val="000000">
                  <a:alpha val="43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l" defTabSz="457200">
                <a:defRPr/>
              </a:pPr>
              <a:r>
                <a:rPr lang="en-US" sz="1000" dirty="0">
                  <a:solidFill>
                    <a:prstClr val="black"/>
                  </a:solidFill>
                  <a:latin typeface="Calibri"/>
                  <a:cs typeface="Times New Roman"/>
                </a:rPr>
                <a:t>Buy V1AGRA …</a:t>
              </a:r>
            </a:p>
          </p:txBody>
        </p:sp>
        <p:sp>
          <p:nvSpPr>
            <p:cNvPr id="43" name="Rectangle 45">
              <a:extLst>
                <a:ext uri="{FF2B5EF4-FFF2-40B4-BE49-F238E27FC236}">
                  <a16:creationId xmlns:a16="http://schemas.microsoft.com/office/drawing/2014/main" id="{93486CC8-5ABA-68B4-0828-2176C86B65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74903" y="2048200"/>
              <a:ext cx="304515" cy="305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l" defTabSz="457200"/>
              <a:r>
                <a:rPr lang="en-US" sz="1800" dirty="0">
                  <a:solidFill>
                    <a:srgbClr val="008000"/>
                  </a:solidFill>
                  <a:latin typeface="Zapf Dingbats" charset="0"/>
                  <a:cs typeface="Zapf Dingbats" charset="0"/>
                </a:rPr>
                <a:t>✓</a:t>
              </a:r>
              <a:endParaRPr lang="en-US" sz="1800" dirty="0">
                <a:solidFill>
                  <a:srgbClr val="008000"/>
                </a:solidFill>
                <a:latin typeface="Arial" charset="0"/>
              </a:endParaRPr>
            </a:p>
          </p:txBody>
        </p:sp>
        <p:sp>
          <p:nvSpPr>
            <p:cNvPr id="44" name="Rectangle 46">
              <a:extLst>
                <a:ext uri="{FF2B5EF4-FFF2-40B4-BE49-F238E27FC236}">
                  <a16:creationId xmlns:a16="http://schemas.microsoft.com/office/drawing/2014/main" id="{E987889A-240F-D595-CFB1-C36298F986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82881" y="2312621"/>
              <a:ext cx="330687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l" defTabSz="457200"/>
              <a:r>
                <a:rPr lang="en-US" sz="1800" dirty="0">
                  <a:solidFill>
                    <a:srgbClr val="FF0000"/>
                  </a:solidFill>
                  <a:latin typeface="Zapf Dingbats" charset="0"/>
                  <a:cs typeface="Zapf Dingbats" charset="0"/>
                </a:rPr>
                <a:t>✗</a:t>
              </a:r>
              <a:endParaRPr lang="en-US" sz="1800" dirty="0">
                <a:solidFill>
                  <a:srgbClr val="FF0000"/>
                </a:solidFill>
                <a:latin typeface="Arial" charset="0"/>
              </a:endParaRP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20E88BF4-5F12-8037-DCC4-AF440B805AD0}"/>
                </a:ext>
              </a:extLst>
            </p:cNvPr>
            <p:cNvSpPr/>
            <p:nvPr/>
          </p:nvSpPr>
          <p:spPr>
            <a:xfrm>
              <a:off x="342902" y="3259264"/>
              <a:ext cx="2590800" cy="152399"/>
            </a:xfrm>
            <a:prstGeom prst="rect">
              <a:avLst/>
            </a:prstGeom>
            <a:solidFill>
              <a:schemeClr val="bg1"/>
            </a:solidFill>
            <a:ln w="317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25400" dist="12700" dir="2700000">
                <a:srgbClr val="000000">
                  <a:alpha val="43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anchor="ctr"/>
            <a:lstStyle/>
            <a:p>
              <a:pPr algn="ctr" defTabSz="457200">
                <a:defRPr/>
              </a:pPr>
              <a:r>
                <a:rPr lang="en-US" sz="1100" dirty="0">
                  <a:solidFill>
                    <a:prstClr val="black"/>
                  </a:solidFill>
                  <a:latin typeface="Calibri"/>
                  <a:cs typeface="Times New Roman"/>
                </a:rPr>
                <a:t>Colorless   green   ideas   sleep   furiously.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11D55C0C-38DD-A305-5A9F-C988FA1F1D20}"/>
                </a:ext>
              </a:extLst>
            </p:cNvPr>
            <p:cNvSpPr/>
            <p:nvPr/>
          </p:nvSpPr>
          <p:spPr>
            <a:xfrm>
              <a:off x="465082" y="3106864"/>
              <a:ext cx="2154873" cy="125016"/>
            </a:xfrm>
            <a:prstGeom prst="rect">
              <a:avLst/>
            </a:prstGeom>
            <a:solidFill>
              <a:srgbClr val="DEF1DE"/>
            </a:solidFill>
            <a:ln w="31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l" defTabSz="457200">
                <a:defRPr/>
              </a:pPr>
              <a:r>
                <a:rPr lang="en-US" sz="1000" dirty="0">
                  <a:solidFill>
                    <a:prstClr val="black"/>
                  </a:solidFill>
                  <a:latin typeface="Calibri"/>
                  <a:cs typeface="Times New Roman"/>
                </a:rPr>
                <a:t>     ADJ         ADJ    NOUN  VERB      ADV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714AF76F-1604-C9FF-6864-977CC7FD96BD}"/>
                </a:ext>
              </a:extLst>
            </p:cNvPr>
            <p:cNvSpPr/>
            <p:nvPr/>
          </p:nvSpPr>
          <p:spPr>
            <a:xfrm>
              <a:off x="304800" y="4081679"/>
              <a:ext cx="2590800" cy="196508"/>
            </a:xfrm>
            <a:prstGeom prst="rect">
              <a:avLst/>
            </a:prstGeom>
            <a:solidFill>
              <a:schemeClr val="bg1"/>
            </a:solidFill>
            <a:ln w="317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25400" dist="12700" dir="2700000">
                <a:srgbClr val="000000">
                  <a:alpha val="43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anchor="ctr"/>
            <a:lstStyle/>
            <a:p>
              <a:pPr algn="ctr" defTabSz="457200">
                <a:defRPr/>
              </a:pPr>
              <a:r>
                <a:rPr lang="en-US" sz="1100" dirty="0">
                  <a:solidFill>
                    <a:prstClr val="black"/>
                  </a:solidFill>
                  <a:latin typeface="Calibri"/>
                  <a:cs typeface="Times New Roman"/>
                </a:rPr>
                <a:t>Einstein met with UN officials in Princeton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8F9B59A9-11B7-458D-60FA-B2A97C6BDB36}"/>
                </a:ext>
              </a:extLst>
            </p:cNvPr>
            <p:cNvSpPr/>
            <p:nvPr/>
          </p:nvSpPr>
          <p:spPr>
            <a:xfrm>
              <a:off x="521623" y="3957114"/>
              <a:ext cx="2156618" cy="125015"/>
            </a:xfrm>
            <a:prstGeom prst="rect">
              <a:avLst/>
            </a:prstGeom>
            <a:solidFill>
              <a:srgbClr val="DEF1DE"/>
            </a:solidFill>
            <a:ln w="31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l" defTabSz="457200">
                <a:defRPr/>
              </a:pPr>
              <a:r>
                <a:rPr lang="en-US" sz="1000" dirty="0">
                  <a:solidFill>
                    <a:prstClr val="black"/>
                  </a:solidFill>
                  <a:latin typeface="Calibri"/>
                  <a:cs typeface="Times New Roman"/>
                </a:rPr>
                <a:t>PERSON              ORG                      LOC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A2438235-0AA0-6B48-E2CD-D0F788A89B19}"/>
                </a:ext>
              </a:extLst>
            </p:cNvPr>
            <p:cNvSpPr/>
            <p:nvPr/>
          </p:nvSpPr>
          <p:spPr>
            <a:xfrm>
              <a:off x="3246589" y="4734984"/>
              <a:ext cx="1831293" cy="304799"/>
            </a:xfrm>
            <a:prstGeom prst="rect">
              <a:avLst/>
            </a:prstGeom>
            <a:solidFill>
              <a:schemeClr val="bg1"/>
            </a:solidFill>
            <a:ln w="317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25400" dist="12700" dir="2700000">
                <a:srgbClr val="000000">
                  <a:alpha val="43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0" bIns="0" anchor="ctr"/>
            <a:lstStyle/>
            <a:p>
              <a:pPr algn="l" defTabSz="457200">
                <a:lnSpc>
                  <a:spcPct val="90000"/>
                </a:lnSpc>
                <a:defRPr/>
              </a:pPr>
              <a:r>
                <a:rPr lang="en-US" sz="1050" dirty="0">
                  <a:solidFill>
                    <a:prstClr val="black"/>
                  </a:solidFill>
                  <a:latin typeface="Calibri"/>
                  <a:cs typeface="Times New Roman"/>
                </a:rPr>
                <a:t>You’re invited to our dinner party, Friday May 27 at 8:30</a:t>
              </a:r>
            </a:p>
          </p:txBody>
        </p:sp>
        <p:pic>
          <p:nvPicPr>
            <p:cNvPr id="50" name="Picture 64">
              <a:extLst>
                <a:ext uri="{FF2B5EF4-FFF2-40B4-BE49-F238E27FC236}">
                  <a16:creationId xmlns:a16="http://schemas.microsoft.com/office/drawing/2014/main" id="{8F29CF03-D999-596A-7B38-FA0B86F5095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37556" y="4692118"/>
              <a:ext cx="289026" cy="1936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C7587AAD-F944-4F21-610A-41E0C29D958F}"/>
                </a:ext>
              </a:extLst>
            </p:cNvPr>
            <p:cNvSpPr/>
            <p:nvPr/>
          </p:nvSpPr>
          <p:spPr bwMode="auto">
            <a:xfrm>
              <a:off x="5385965" y="4658783"/>
              <a:ext cx="563985" cy="346472"/>
            </a:xfrm>
            <a:prstGeom prst="rect">
              <a:avLst/>
            </a:prstGeom>
            <a:noFill/>
            <a:ln w="31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l" defTabSz="457200">
                <a:defRPr/>
              </a:pPr>
              <a:r>
                <a:rPr lang="en-US" sz="900" dirty="0">
                  <a:solidFill>
                    <a:prstClr val="white">
                      <a:lumMod val="50000"/>
                    </a:prstClr>
                  </a:solidFill>
                  <a:latin typeface="Calibri"/>
                  <a:cs typeface="Times New Roman"/>
                </a:rPr>
                <a:t>Party</a:t>
              </a:r>
              <a:br>
                <a:rPr lang="en-US" sz="900" dirty="0">
                  <a:solidFill>
                    <a:prstClr val="white">
                      <a:lumMod val="50000"/>
                    </a:prstClr>
                  </a:solidFill>
                  <a:latin typeface="Calibri"/>
                  <a:cs typeface="Times New Roman"/>
                </a:rPr>
              </a:br>
              <a:r>
                <a:rPr lang="en-US" sz="900" dirty="0">
                  <a:solidFill>
                    <a:prstClr val="white">
                      <a:lumMod val="50000"/>
                    </a:prstClr>
                  </a:solidFill>
                  <a:latin typeface="Calibri"/>
                  <a:cs typeface="Times New Roman"/>
                </a:rPr>
                <a:t>May 27</a:t>
              </a:r>
              <a:br>
                <a:rPr lang="en-US" sz="900" dirty="0">
                  <a:solidFill>
                    <a:prstClr val="white">
                      <a:lumMod val="50000"/>
                    </a:prstClr>
                  </a:solidFill>
                  <a:latin typeface="Calibri"/>
                  <a:cs typeface="Times New Roman"/>
                </a:rPr>
              </a:br>
              <a:r>
                <a:rPr lang="en-US" sz="900" dirty="0">
                  <a:solidFill>
                    <a:srgbClr val="0000FF"/>
                  </a:solidFill>
                  <a:latin typeface="Calibri"/>
                  <a:cs typeface="Times New Roman"/>
                </a:rPr>
                <a:t>add</a:t>
              </a:r>
            </a:p>
          </p:txBody>
        </p: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FEAFFDA9-A09C-5530-7D15-289088D754A9}"/>
                </a:ext>
              </a:extLst>
            </p:cNvPr>
            <p:cNvCxnSpPr/>
            <p:nvPr/>
          </p:nvCxnSpPr>
          <p:spPr bwMode="auto">
            <a:xfrm flipV="1">
              <a:off x="5507988" y="5115983"/>
              <a:ext cx="162560" cy="1294"/>
            </a:xfrm>
            <a:prstGeom prst="line">
              <a:avLst/>
            </a:prstGeom>
            <a:ln w="9525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BF0EB643-2FCC-3E9E-2C55-7DA6D61D43BE}"/>
                </a:ext>
              </a:extLst>
            </p:cNvPr>
            <p:cNvSpPr/>
            <p:nvPr/>
          </p:nvSpPr>
          <p:spPr>
            <a:xfrm>
              <a:off x="3378409" y="1425920"/>
              <a:ext cx="2137410" cy="155230"/>
            </a:xfrm>
            <a:prstGeom prst="rect">
              <a:avLst/>
            </a:prstGeom>
            <a:solidFill>
              <a:schemeClr val="bg1"/>
            </a:solidFill>
            <a:ln w="317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25400" dist="12700" dir="2700000">
                <a:srgbClr val="000000">
                  <a:alpha val="43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l" defTabSz="457200">
                <a:defRPr/>
              </a:pPr>
              <a:r>
                <a:rPr lang="en-US" sz="1000" dirty="0">
                  <a:solidFill>
                    <a:prstClr val="black"/>
                  </a:solidFill>
                  <a:latin typeface="Calibri"/>
                  <a:cs typeface="Times New Roman"/>
                </a:rPr>
                <a:t>Best roast chicken in San Francisco!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07A585AD-5A61-DBE8-7AB5-6CB1E40705FD}"/>
                </a:ext>
              </a:extLst>
            </p:cNvPr>
            <p:cNvSpPr/>
            <p:nvPr/>
          </p:nvSpPr>
          <p:spPr>
            <a:xfrm>
              <a:off x="3378409" y="1657350"/>
              <a:ext cx="2137410" cy="152400"/>
            </a:xfrm>
            <a:prstGeom prst="rect">
              <a:avLst/>
            </a:prstGeom>
            <a:solidFill>
              <a:schemeClr val="bg1"/>
            </a:solidFill>
            <a:ln w="317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25400" dist="12700" dir="2700000">
                <a:srgbClr val="000000">
                  <a:alpha val="43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l" defTabSz="457200">
                <a:defRPr/>
              </a:pPr>
              <a:r>
                <a:rPr lang="en-US" sz="1000" dirty="0">
                  <a:solidFill>
                    <a:prstClr val="black"/>
                  </a:solidFill>
                  <a:latin typeface="Calibri"/>
                  <a:cs typeface="Times New Roman"/>
                </a:rPr>
                <a:t>The waiter ignored us for 20 minutes.</a:t>
              </a:r>
            </a:p>
          </p:txBody>
        </p:sp>
        <p:pic>
          <p:nvPicPr>
            <p:cNvPr id="55" name="Picture 82">
              <a:extLst>
                <a:ext uri="{FF2B5EF4-FFF2-40B4-BE49-F238E27FC236}">
                  <a16:creationId xmlns:a16="http://schemas.microsoft.com/office/drawing/2014/main" id="{BE5DA12E-A09E-246C-C3BC-E10BBED1F6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1869" y="1352550"/>
              <a:ext cx="275928" cy="1910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6" name="Picture 83">
              <a:extLst>
                <a:ext uri="{FF2B5EF4-FFF2-40B4-BE49-F238E27FC236}">
                  <a16:creationId xmlns:a16="http://schemas.microsoft.com/office/drawing/2014/main" id="{0C490B8C-F56D-3E48-515F-FEBB66FED97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5621868" y="1657350"/>
              <a:ext cx="275167" cy="190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BF781221-E3F0-5CF2-5569-8A4A518B57DE}"/>
                </a:ext>
              </a:extLst>
            </p:cNvPr>
            <p:cNvSpPr/>
            <p:nvPr/>
          </p:nvSpPr>
          <p:spPr>
            <a:xfrm>
              <a:off x="3352800" y="2321643"/>
              <a:ext cx="2640330" cy="147125"/>
            </a:xfrm>
            <a:prstGeom prst="rect">
              <a:avLst/>
            </a:prstGeom>
            <a:solidFill>
              <a:schemeClr val="bg1"/>
            </a:solidFill>
            <a:ln w="317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25400" dist="12700" dir="2700000">
                <a:srgbClr val="000000">
                  <a:alpha val="43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l" defTabSz="457200">
                <a:defRPr/>
              </a:pPr>
              <a:r>
                <a:rPr lang="en-US" sz="1000" dirty="0">
                  <a:solidFill>
                    <a:prstClr val="black"/>
                  </a:solidFill>
                  <a:latin typeface="Calibri"/>
                  <a:cs typeface="Times New Roman"/>
                </a:rPr>
                <a:t>Carter told Mubarak he shouldn’t run again.</a:t>
              </a:r>
            </a:p>
          </p:txBody>
        </p:sp>
        <p:sp>
          <p:nvSpPr>
            <p:cNvPr id="58" name="Arc 57">
              <a:extLst>
                <a:ext uri="{FF2B5EF4-FFF2-40B4-BE49-F238E27FC236}">
                  <a16:creationId xmlns:a16="http://schemas.microsoft.com/office/drawing/2014/main" id="{39CA5542-E9E7-4953-7AF3-AE1536D105B5}"/>
                </a:ext>
              </a:extLst>
            </p:cNvPr>
            <p:cNvSpPr/>
            <p:nvPr/>
          </p:nvSpPr>
          <p:spPr>
            <a:xfrm>
              <a:off x="3581400" y="2216545"/>
              <a:ext cx="1066800" cy="228600"/>
            </a:xfrm>
            <a:prstGeom prst="arc">
              <a:avLst>
                <a:gd name="adj1" fmla="val 10822610"/>
                <a:gd name="adj2" fmla="val 0"/>
              </a:avLst>
            </a:prstGeom>
            <a:ln w="12700" cap="flat" cmpd="sng" algn="ctr">
              <a:solidFill>
                <a:srgbClr val="FF0000"/>
              </a:solidFill>
              <a:prstDash val="solid"/>
              <a:round/>
              <a:headEnd type="triangl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defTabSz="457200">
                <a:defRPr/>
              </a:pPr>
              <a:endParaRPr lang="en-US" sz="18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9" name="Arc 58">
              <a:extLst>
                <a:ext uri="{FF2B5EF4-FFF2-40B4-BE49-F238E27FC236}">
                  <a16:creationId xmlns:a16="http://schemas.microsoft.com/office/drawing/2014/main" id="{6B602BED-E4A4-0315-783F-4129A6D87D6E}"/>
                </a:ext>
              </a:extLst>
            </p:cNvPr>
            <p:cNvSpPr/>
            <p:nvPr/>
          </p:nvSpPr>
          <p:spPr>
            <a:xfrm>
              <a:off x="4267200" y="2233479"/>
              <a:ext cx="376237" cy="287866"/>
            </a:xfrm>
            <a:prstGeom prst="arc">
              <a:avLst>
                <a:gd name="adj1" fmla="val 10830349"/>
                <a:gd name="adj2" fmla="val 10"/>
              </a:avLst>
            </a:prstGeom>
            <a:ln w="12700" cap="flat" cmpd="sng" algn="ctr">
              <a:solidFill>
                <a:srgbClr val="008000"/>
              </a:solidFill>
              <a:prstDash val="solid"/>
              <a:round/>
              <a:headEnd type="triangl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defTabSz="457200">
                <a:defRPr/>
              </a:pPr>
              <a:endParaRPr lang="en-US" sz="1800"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60" name="Picture 101">
              <a:extLst>
                <a:ext uri="{FF2B5EF4-FFF2-40B4-BE49-F238E27FC236}">
                  <a16:creationId xmlns:a16="http://schemas.microsoft.com/office/drawing/2014/main" id="{0FC43428-2E7C-4465-CF2C-4937D58DD19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562600" y="2876550"/>
              <a:ext cx="381000" cy="1981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452227AF-6DAC-ADF3-48D7-D10E002A2C59}"/>
                </a:ext>
              </a:extLst>
            </p:cNvPr>
            <p:cNvSpPr/>
            <p:nvPr/>
          </p:nvSpPr>
          <p:spPr>
            <a:xfrm>
              <a:off x="3124200" y="2802063"/>
              <a:ext cx="2286000" cy="228600"/>
            </a:xfrm>
            <a:prstGeom prst="rect">
              <a:avLst/>
            </a:prstGeom>
            <a:solidFill>
              <a:schemeClr val="bg1"/>
            </a:solidFill>
            <a:ln w="317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25400" dist="12700" dir="2700000">
                <a:srgbClr val="000000">
                  <a:alpha val="43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anchor="ctr"/>
            <a:lstStyle/>
            <a:p>
              <a:pPr algn="ctr" defTabSz="457200">
                <a:defRPr/>
              </a:pPr>
              <a:r>
                <a:rPr lang="en-US" sz="1200" dirty="0">
                  <a:solidFill>
                    <a:prstClr val="black"/>
                  </a:solidFill>
                  <a:latin typeface="Calibri"/>
                  <a:cs typeface="Times New Roman"/>
                </a:rPr>
                <a:t>I need new batteries for my </a:t>
              </a:r>
              <a:r>
                <a:rPr lang="en-US" sz="1200" b="1" i="1" dirty="0">
                  <a:solidFill>
                    <a:srgbClr val="FF0000"/>
                  </a:solidFill>
                  <a:latin typeface="Calibri"/>
                  <a:cs typeface="Times New Roman"/>
                </a:rPr>
                <a:t>mouse</a:t>
              </a:r>
              <a:r>
                <a:rPr lang="en-US" sz="1200" dirty="0">
                  <a:solidFill>
                    <a:prstClr val="black"/>
                  </a:solidFill>
                  <a:latin typeface="Calibri"/>
                  <a:cs typeface="Times New Roman"/>
                </a:rPr>
                <a:t>.</a:t>
              </a: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BE8E4061-ADBF-624D-F887-84B5A3BCAA16}"/>
                </a:ext>
              </a:extLst>
            </p:cNvPr>
            <p:cNvSpPr/>
            <p:nvPr/>
          </p:nvSpPr>
          <p:spPr>
            <a:xfrm>
              <a:off x="3107351" y="4181710"/>
              <a:ext cx="2607649" cy="165528"/>
            </a:xfrm>
            <a:prstGeom prst="rect">
              <a:avLst/>
            </a:prstGeom>
            <a:solidFill>
              <a:schemeClr val="bg1"/>
            </a:solidFill>
            <a:ln w="317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25400" dist="12700" dir="2700000">
                <a:srgbClr val="000000">
                  <a:alpha val="43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l" defTabSz="457200">
                <a:defRPr/>
              </a:pPr>
              <a:r>
                <a:rPr lang="en-US" sz="1000" dirty="0">
                  <a:solidFill>
                    <a:prstClr val="black"/>
                  </a:solidFill>
                  <a:latin typeface="Calibri"/>
                  <a:cs typeface="Times New Roman"/>
                </a:rPr>
                <a:t>The 13</a:t>
              </a:r>
              <a:r>
                <a:rPr lang="en-US" sz="1000" baseline="30000" dirty="0">
                  <a:solidFill>
                    <a:prstClr val="black"/>
                  </a:solidFill>
                  <a:latin typeface="Calibri"/>
                  <a:cs typeface="Times New Roman"/>
                </a:rPr>
                <a:t>th</a:t>
              </a:r>
              <a:r>
                <a:rPr lang="en-US" sz="1000" dirty="0">
                  <a:solidFill>
                    <a:prstClr val="black"/>
                  </a:solidFill>
                  <a:latin typeface="Calibri"/>
                  <a:cs typeface="Times New Roman"/>
                </a:rPr>
                <a:t> Shanghai International Film Festival…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58623241-4595-C6A6-475D-715A0F0C8468}"/>
                </a:ext>
              </a:extLst>
            </p:cNvPr>
            <p:cNvSpPr/>
            <p:nvPr/>
          </p:nvSpPr>
          <p:spPr>
            <a:xfrm>
              <a:off x="3124200" y="3982708"/>
              <a:ext cx="2065864" cy="144394"/>
            </a:xfrm>
            <a:prstGeom prst="rect">
              <a:avLst/>
            </a:prstGeom>
            <a:solidFill>
              <a:schemeClr val="bg1"/>
            </a:solidFill>
            <a:ln w="317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25400" dist="12700" dir="2700000">
                <a:srgbClr val="000000">
                  <a:alpha val="43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457200">
                <a:defRPr/>
              </a:pPr>
              <a:r>
                <a:rPr lang="zh-TW" altLang="en-US" sz="1000" dirty="0">
                  <a:solidFill>
                    <a:srgbClr val="000000"/>
                  </a:solidFill>
                  <a:cs typeface="Times New Roman"/>
                </a:rPr>
                <a:t>第</a:t>
              </a:r>
              <a:r>
                <a:rPr lang="en-US" altLang="zh-TW" sz="1000" dirty="0">
                  <a:solidFill>
                    <a:srgbClr val="000000"/>
                  </a:solidFill>
                  <a:cs typeface="Times New Roman"/>
                </a:rPr>
                <a:t>13</a:t>
              </a:r>
              <a:r>
                <a:rPr lang="zh-TW" altLang="en-US" sz="1000" dirty="0">
                  <a:solidFill>
                    <a:srgbClr val="000000"/>
                  </a:solidFill>
                  <a:cs typeface="Times New Roman"/>
                </a:rPr>
                <a:t>届上海国际电影节开幕</a:t>
              </a:r>
              <a:r>
                <a:rPr lang="en-US" altLang="zh-TW" sz="1000" dirty="0">
                  <a:solidFill>
                    <a:srgbClr val="000000"/>
                  </a:solidFill>
                  <a:cs typeface="Times New Roman"/>
                </a:rPr>
                <a:t>…</a:t>
              </a:r>
              <a:endParaRPr lang="zh-TW" altLang="en-US" sz="1000" dirty="0">
                <a:solidFill>
                  <a:srgbClr val="000000"/>
                </a:solidFill>
                <a:cs typeface="Times New Roman"/>
              </a:endParaRPr>
            </a:p>
          </p:txBody>
        </p:sp>
        <p:sp>
          <p:nvSpPr>
            <p:cNvPr id="64" name="Right Arrow 58">
              <a:extLst>
                <a:ext uri="{FF2B5EF4-FFF2-40B4-BE49-F238E27FC236}">
                  <a16:creationId xmlns:a16="http://schemas.microsoft.com/office/drawing/2014/main" id="{2A4C6BEC-7884-E664-1830-77C5E17ED01A}"/>
                </a:ext>
              </a:extLst>
            </p:cNvPr>
            <p:cNvSpPr/>
            <p:nvPr/>
          </p:nvSpPr>
          <p:spPr>
            <a:xfrm>
              <a:off x="5384799" y="3983172"/>
              <a:ext cx="217060" cy="137518"/>
            </a:xfrm>
            <a:prstGeom prst="rightArrow">
              <a:avLst/>
            </a:prstGeom>
            <a:solidFill>
              <a:schemeClr val="tx2">
                <a:lumMod val="20000"/>
                <a:lumOff val="8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57200">
                <a:defRPr/>
              </a:pPr>
              <a:endParaRPr lang="en-US" sz="18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E971A397-797A-D296-F3C3-CCB9825E4F96}"/>
                </a:ext>
              </a:extLst>
            </p:cNvPr>
            <p:cNvSpPr/>
            <p:nvPr/>
          </p:nvSpPr>
          <p:spPr>
            <a:xfrm>
              <a:off x="6477000" y="3342282"/>
              <a:ext cx="1319212" cy="118864"/>
            </a:xfrm>
            <a:prstGeom prst="rect">
              <a:avLst/>
            </a:prstGeom>
            <a:solidFill>
              <a:schemeClr val="bg1"/>
            </a:solidFill>
            <a:ln w="317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25400" dist="12700" dir="2700000">
                <a:srgbClr val="000000">
                  <a:alpha val="43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l" defTabSz="457200">
                <a:defRPr/>
              </a:pPr>
              <a:r>
                <a:rPr lang="en-US" sz="1000" dirty="0">
                  <a:solidFill>
                    <a:prstClr val="black"/>
                  </a:solidFill>
                  <a:latin typeface="Calibri"/>
                  <a:cs typeface="Times New Roman"/>
                </a:rPr>
                <a:t>The Dow Jones is up</a:t>
              </a: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070E0893-9133-6F2C-2632-1EF194FCD4F4}"/>
                </a:ext>
              </a:extLst>
            </p:cNvPr>
            <p:cNvSpPr/>
            <p:nvPr/>
          </p:nvSpPr>
          <p:spPr>
            <a:xfrm>
              <a:off x="6705600" y="3638550"/>
              <a:ext cx="1192037" cy="156136"/>
            </a:xfrm>
            <a:prstGeom prst="rect">
              <a:avLst/>
            </a:prstGeom>
            <a:solidFill>
              <a:schemeClr val="bg1"/>
            </a:solidFill>
            <a:ln w="317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25400" dist="12700" dir="2700000">
                <a:srgbClr val="000000">
                  <a:alpha val="43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l" defTabSz="457200">
                <a:defRPr/>
              </a:pPr>
              <a:r>
                <a:rPr lang="en-US" sz="1000" dirty="0">
                  <a:solidFill>
                    <a:prstClr val="black"/>
                  </a:solidFill>
                  <a:latin typeface="Calibri"/>
                  <a:cs typeface="Times New Roman"/>
                </a:rPr>
                <a:t>Housing prices rose</a:t>
              </a:r>
            </a:p>
          </p:txBody>
        </p:sp>
        <p:sp>
          <p:nvSpPr>
            <p:cNvPr id="67" name="Right Arrow 61">
              <a:extLst>
                <a:ext uri="{FF2B5EF4-FFF2-40B4-BE49-F238E27FC236}">
                  <a16:creationId xmlns:a16="http://schemas.microsoft.com/office/drawing/2014/main" id="{A3EC67D9-ABAB-4CA7-8452-7C322443AC28}"/>
                </a:ext>
              </a:extLst>
            </p:cNvPr>
            <p:cNvSpPr/>
            <p:nvPr/>
          </p:nvSpPr>
          <p:spPr>
            <a:xfrm>
              <a:off x="7946850" y="3461146"/>
              <a:ext cx="179387" cy="125015"/>
            </a:xfrm>
            <a:prstGeom prst="rightArrow">
              <a:avLst/>
            </a:prstGeom>
            <a:solidFill>
              <a:schemeClr val="tx2">
                <a:lumMod val="20000"/>
                <a:lumOff val="8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57200">
                <a:defRPr/>
              </a:pPr>
              <a:endParaRPr lang="en-US" sz="18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80C3AED9-810F-4E5D-7120-B14C5C2305C0}"/>
                </a:ext>
              </a:extLst>
            </p:cNvPr>
            <p:cNvSpPr/>
            <p:nvPr/>
          </p:nvSpPr>
          <p:spPr>
            <a:xfrm>
              <a:off x="8248474" y="3379577"/>
              <a:ext cx="766762" cy="310169"/>
            </a:xfrm>
            <a:prstGeom prst="rect">
              <a:avLst/>
            </a:prstGeom>
            <a:solidFill>
              <a:schemeClr val="bg1"/>
            </a:solidFill>
            <a:ln w="317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25400" dist="12700" dir="2700000">
                <a:srgbClr val="000000">
                  <a:alpha val="43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57200">
                <a:defRPr/>
              </a:pPr>
              <a:r>
                <a:rPr lang="en-US" sz="1000" dirty="0">
                  <a:solidFill>
                    <a:prstClr val="black"/>
                  </a:solidFill>
                  <a:latin typeface="Calibri"/>
                  <a:cs typeface="Times New Roman"/>
                </a:rPr>
                <a:t>Economy is good</a:t>
              </a: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601F2D5B-B7F6-54F5-9887-3CBB9C693540}"/>
                </a:ext>
              </a:extLst>
            </p:cNvPr>
            <p:cNvSpPr/>
            <p:nvPr/>
          </p:nvSpPr>
          <p:spPr>
            <a:xfrm>
              <a:off x="6388644" y="1810146"/>
              <a:ext cx="2374356" cy="304403"/>
            </a:xfrm>
            <a:prstGeom prst="rect">
              <a:avLst/>
            </a:prstGeom>
            <a:solidFill>
              <a:schemeClr val="bg1"/>
            </a:solidFill>
            <a:ln w="317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25400" dist="12700" dir="2700000">
                <a:srgbClr val="000000">
                  <a:alpha val="43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l" defTabSz="457200">
                <a:defRPr/>
              </a:pPr>
              <a:r>
                <a:rPr lang="en-US" sz="1000" dirty="0">
                  <a:solidFill>
                    <a:prstClr val="black"/>
                  </a:solidFill>
                  <a:latin typeface="Calibri"/>
                  <a:cs typeface="Times New Roman"/>
                </a:rPr>
                <a:t>Q. How effective is ibuprofen in reducing fever in patients with acute febrile illness?</a:t>
              </a: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DCE8501C-11E4-4F13-182B-059B1B6486BD}"/>
                </a:ext>
              </a:extLst>
            </p:cNvPr>
            <p:cNvSpPr/>
            <p:nvPr/>
          </p:nvSpPr>
          <p:spPr>
            <a:xfrm>
              <a:off x="3810000" y="3530600"/>
              <a:ext cx="2209800" cy="152400"/>
            </a:xfrm>
            <a:prstGeom prst="rect">
              <a:avLst/>
            </a:prstGeom>
            <a:solidFill>
              <a:schemeClr val="bg1"/>
            </a:solidFill>
            <a:ln w="317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25400" dist="12700" dir="2700000">
                <a:srgbClr val="000000">
                  <a:alpha val="43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l" defTabSz="457200">
                <a:defRPr/>
              </a:pPr>
              <a:r>
                <a:rPr lang="en-US" sz="1050" dirty="0">
                  <a:solidFill>
                    <a:prstClr val="black"/>
                  </a:solidFill>
                  <a:latin typeface="Calibri"/>
                  <a:cs typeface="Times New Roman"/>
                </a:rPr>
                <a:t>I can see Alcatraz from the window!</a:t>
              </a:r>
            </a:p>
          </p:txBody>
        </p: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A15D31D-3B29-11F2-6DA5-E2580F547CEF}"/>
                </a:ext>
              </a:extLst>
            </p:cNvPr>
            <p:cNvCxnSpPr/>
            <p:nvPr/>
          </p:nvCxnSpPr>
          <p:spPr>
            <a:xfrm rot="10800000">
              <a:off x="5257801" y="3459291"/>
              <a:ext cx="93663" cy="59531"/>
            </a:xfrm>
            <a:prstGeom prst="line">
              <a:avLst/>
            </a:prstGeom>
            <a:ln w="635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A4C4299-D163-7DD2-C656-E83B3ECB9FC9}"/>
                </a:ext>
              </a:extLst>
            </p:cNvPr>
            <p:cNvCxnSpPr/>
            <p:nvPr/>
          </p:nvCxnSpPr>
          <p:spPr>
            <a:xfrm flipV="1">
              <a:off x="5165725" y="3459291"/>
              <a:ext cx="95250" cy="59531"/>
            </a:xfrm>
            <a:prstGeom prst="line">
              <a:avLst/>
            </a:prstGeom>
            <a:ln w="635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1E5269D1-CE1A-BF84-0905-92CD9C957EDD}"/>
                </a:ext>
              </a:extLst>
            </p:cNvPr>
            <p:cNvCxnSpPr/>
            <p:nvPr/>
          </p:nvCxnSpPr>
          <p:spPr>
            <a:xfrm rot="10800000">
              <a:off x="5111751" y="3399759"/>
              <a:ext cx="149225" cy="59531"/>
            </a:xfrm>
            <a:prstGeom prst="line">
              <a:avLst/>
            </a:prstGeom>
            <a:ln w="635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0063B7F0-57C0-372B-C3B3-5D1C92516B4B}"/>
                </a:ext>
              </a:extLst>
            </p:cNvPr>
            <p:cNvCxnSpPr/>
            <p:nvPr/>
          </p:nvCxnSpPr>
          <p:spPr>
            <a:xfrm rot="5400000" flipH="1" flipV="1">
              <a:off x="4987132" y="3394203"/>
              <a:ext cx="119063" cy="130175"/>
            </a:xfrm>
            <a:prstGeom prst="line">
              <a:avLst/>
            </a:prstGeom>
            <a:ln w="635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3C3647A0-059C-C50F-DF77-49ADD46F66F2}"/>
                </a:ext>
              </a:extLst>
            </p:cNvPr>
            <p:cNvCxnSpPr/>
            <p:nvPr/>
          </p:nvCxnSpPr>
          <p:spPr>
            <a:xfrm rot="10800000">
              <a:off x="4962526" y="3341418"/>
              <a:ext cx="149225" cy="58341"/>
            </a:xfrm>
            <a:prstGeom prst="line">
              <a:avLst/>
            </a:prstGeom>
            <a:ln w="635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339C3D47-B452-4863-09EE-D19B4816E3D5}"/>
                </a:ext>
              </a:extLst>
            </p:cNvPr>
            <p:cNvCxnSpPr/>
            <p:nvPr/>
          </p:nvCxnSpPr>
          <p:spPr>
            <a:xfrm flipV="1">
              <a:off x="4719638" y="3341418"/>
              <a:ext cx="242887" cy="177404"/>
            </a:xfrm>
            <a:prstGeom prst="line">
              <a:avLst/>
            </a:prstGeom>
            <a:ln w="635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EB4B219A-FFC3-6268-9FEF-E0AA1FC65610}"/>
                </a:ext>
              </a:extLst>
            </p:cNvPr>
            <p:cNvCxnSpPr/>
            <p:nvPr/>
          </p:nvCxnSpPr>
          <p:spPr>
            <a:xfrm flipV="1">
              <a:off x="4476751" y="3341418"/>
              <a:ext cx="485775" cy="177404"/>
            </a:xfrm>
            <a:prstGeom prst="line">
              <a:avLst/>
            </a:prstGeom>
            <a:ln w="635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B1F07A3A-AF69-0FFB-9CB3-4B6AAA64AE26}"/>
                </a:ext>
              </a:extLst>
            </p:cNvPr>
            <p:cNvCxnSpPr/>
            <p:nvPr/>
          </p:nvCxnSpPr>
          <p:spPr>
            <a:xfrm rot="10800000">
              <a:off x="4810126" y="3281887"/>
              <a:ext cx="149225" cy="59531"/>
            </a:xfrm>
            <a:prstGeom prst="line">
              <a:avLst/>
            </a:prstGeom>
            <a:ln w="635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F91D8D1F-A25C-DBC0-A2E6-1029B175B572}"/>
                </a:ext>
              </a:extLst>
            </p:cNvPr>
            <p:cNvCxnSpPr/>
            <p:nvPr/>
          </p:nvCxnSpPr>
          <p:spPr>
            <a:xfrm rot="10800000">
              <a:off x="4660901" y="3222356"/>
              <a:ext cx="149225" cy="59531"/>
            </a:xfrm>
            <a:prstGeom prst="line">
              <a:avLst/>
            </a:prstGeom>
            <a:ln w="635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B6070BB0-FF9F-A7BE-D2AE-1DCBCD869666}"/>
                </a:ext>
              </a:extLst>
            </p:cNvPr>
            <p:cNvCxnSpPr/>
            <p:nvPr/>
          </p:nvCxnSpPr>
          <p:spPr>
            <a:xfrm flipV="1">
              <a:off x="4325939" y="3284268"/>
              <a:ext cx="484187" cy="234554"/>
            </a:xfrm>
            <a:prstGeom prst="line">
              <a:avLst/>
            </a:prstGeom>
            <a:ln w="635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1ABDABF-3845-364C-A00B-829C4F76A4E7}"/>
                </a:ext>
              </a:extLst>
            </p:cNvPr>
            <p:cNvCxnSpPr/>
            <p:nvPr/>
          </p:nvCxnSpPr>
          <p:spPr>
            <a:xfrm flipV="1">
              <a:off x="4114800" y="3227118"/>
              <a:ext cx="542925" cy="335232"/>
            </a:xfrm>
            <a:prstGeom prst="line">
              <a:avLst/>
            </a:prstGeom>
            <a:ln w="635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B23071E8-43AD-4A52-DC64-4C49B5E05680}"/>
                </a:ext>
              </a:extLst>
            </p:cNvPr>
            <p:cNvSpPr/>
            <p:nvPr/>
          </p:nvSpPr>
          <p:spPr>
            <a:xfrm>
              <a:off x="6405785" y="2620708"/>
              <a:ext cx="2121693" cy="152710"/>
            </a:xfrm>
            <a:prstGeom prst="rect">
              <a:avLst/>
            </a:prstGeom>
            <a:solidFill>
              <a:schemeClr val="bg1"/>
            </a:solidFill>
            <a:ln w="317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25400" dist="12700" dir="2700000">
                <a:srgbClr val="000000">
                  <a:alpha val="43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l" defTabSz="457200">
                <a:defRPr/>
              </a:pPr>
              <a:r>
                <a:rPr lang="en-US" sz="1000" dirty="0">
                  <a:solidFill>
                    <a:prstClr val="black"/>
                  </a:solidFill>
                  <a:latin typeface="Calibri"/>
                  <a:cs typeface="Times New Roman"/>
                </a:rPr>
                <a:t>XYZ acquired ABC yesterday</a:t>
              </a: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46E5E238-3D2E-3D3C-F999-0446F7A13E61}"/>
                </a:ext>
              </a:extLst>
            </p:cNvPr>
            <p:cNvSpPr/>
            <p:nvPr/>
          </p:nvSpPr>
          <p:spPr>
            <a:xfrm>
              <a:off x="6405785" y="2789989"/>
              <a:ext cx="2121693" cy="155854"/>
            </a:xfrm>
            <a:prstGeom prst="rect">
              <a:avLst/>
            </a:prstGeom>
            <a:solidFill>
              <a:schemeClr val="bg1"/>
            </a:solidFill>
            <a:ln w="317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25400" dist="12700" dir="2700000">
                <a:srgbClr val="000000">
                  <a:alpha val="43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l" defTabSz="457200">
                <a:defRPr/>
              </a:pPr>
              <a:r>
                <a:rPr lang="en-US" sz="1000" dirty="0">
                  <a:solidFill>
                    <a:prstClr val="black"/>
                  </a:solidFill>
                  <a:latin typeface="Calibri"/>
                  <a:cs typeface="Times New Roman"/>
                </a:rPr>
                <a:t>ABC has been taken over by XYZ</a:t>
              </a:r>
            </a:p>
          </p:txBody>
        </p:sp>
        <p:sp>
          <p:nvSpPr>
            <p:cNvPr id="84" name="Rectangular Callout 78">
              <a:extLst>
                <a:ext uri="{FF2B5EF4-FFF2-40B4-BE49-F238E27FC236}">
                  <a16:creationId xmlns:a16="http://schemas.microsoft.com/office/drawing/2014/main" id="{1F007FAC-26F3-4948-18A6-C709CFEEEF43}"/>
                </a:ext>
              </a:extLst>
            </p:cNvPr>
            <p:cNvSpPr/>
            <p:nvPr/>
          </p:nvSpPr>
          <p:spPr>
            <a:xfrm>
              <a:off x="6985982" y="4019550"/>
              <a:ext cx="2054655" cy="208183"/>
            </a:xfrm>
            <a:prstGeom prst="wedgeRectCallout">
              <a:avLst>
                <a:gd name="adj1" fmla="val -67569"/>
                <a:gd name="adj2" fmla="val 96660"/>
              </a:avLst>
            </a:prstGeom>
            <a:solidFill>
              <a:schemeClr val="bg1"/>
            </a:solidFill>
            <a:ln w="317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25400" dist="1270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57200">
                <a:defRPr/>
              </a:pPr>
              <a:r>
                <a:rPr lang="en-US" sz="1000" dirty="0">
                  <a:solidFill>
                    <a:srgbClr val="000000"/>
                  </a:solidFill>
                  <a:latin typeface="Calibri"/>
                </a:rPr>
                <a:t>Where is Citizen Kane playing in SF? </a:t>
              </a:r>
            </a:p>
          </p:txBody>
        </p:sp>
        <p:sp>
          <p:nvSpPr>
            <p:cNvPr id="85" name="Rectangular Callout 79">
              <a:extLst>
                <a:ext uri="{FF2B5EF4-FFF2-40B4-BE49-F238E27FC236}">
                  <a16:creationId xmlns:a16="http://schemas.microsoft.com/office/drawing/2014/main" id="{8BFA695B-87D4-522D-5C67-7EAD1ACB45FD}"/>
                </a:ext>
              </a:extLst>
            </p:cNvPr>
            <p:cNvSpPr/>
            <p:nvPr/>
          </p:nvSpPr>
          <p:spPr>
            <a:xfrm>
              <a:off x="6936349" y="4324350"/>
              <a:ext cx="1714818" cy="327295"/>
            </a:xfrm>
            <a:prstGeom prst="wedgeRectCallout">
              <a:avLst>
                <a:gd name="adj1" fmla="val 63386"/>
                <a:gd name="adj2" fmla="val -39734"/>
              </a:avLst>
            </a:prstGeom>
            <a:solidFill>
              <a:schemeClr val="bg1"/>
            </a:solidFill>
            <a:ln w="317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25400" dist="1270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57200">
                <a:defRPr/>
              </a:pPr>
              <a:r>
                <a:rPr lang="en-US" sz="1000" dirty="0">
                  <a:solidFill>
                    <a:srgbClr val="000000"/>
                  </a:solidFill>
                  <a:latin typeface="Calibri"/>
                </a:rPr>
                <a:t>Castro Theatre at 7:30. Do you want a ticket?</a:t>
              </a:r>
            </a:p>
          </p:txBody>
        </p:sp>
        <p:pic>
          <p:nvPicPr>
            <p:cNvPr id="86" name="Picture 152">
              <a:extLst>
                <a:ext uri="{FF2B5EF4-FFF2-40B4-BE49-F238E27FC236}">
                  <a16:creationId xmlns:a16="http://schemas.microsoft.com/office/drawing/2014/main" id="{76AD7B60-6CDC-3921-0874-A51E7BD13D5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 flipH="1">
              <a:off x="6298773" y="4340605"/>
              <a:ext cx="379664" cy="2885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B7CA66A4-CFD6-BDC2-43FA-5ABF4AA8B0D3}"/>
                </a:ext>
              </a:extLst>
            </p:cNvPr>
            <p:cNvSpPr/>
            <p:nvPr/>
          </p:nvSpPr>
          <p:spPr>
            <a:xfrm>
              <a:off x="6553200" y="3486150"/>
              <a:ext cx="1295400" cy="152400"/>
            </a:xfrm>
            <a:prstGeom prst="rect">
              <a:avLst/>
            </a:prstGeom>
            <a:solidFill>
              <a:schemeClr val="bg1"/>
            </a:solidFill>
            <a:ln w="317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25400" dist="12700" dir="2700000">
                <a:srgbClr val="000000">
                  <a:alpha val="43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l" defTabSz="457200">
                <a:defRPr/>
              </a:pPr>
              <a:r>
                <a:rPr lang="en-US" sz="1000" dirty="0">
                  <a:solidFill>
                    <a:prstClr val="black"/>
                  </a:solidFill>
                  <a:latin typeface="Calibri"/>
                  <a:cs typeface="Times New Roman"/>
                </a:rPr>
                <a:t>The S&amp;P500 jumped</a:t>
              </a:r>
            </a:p>
          </p:txBody>
        </p:sp>
        <p:pic>
          <p:nvPicPr>
            <p:cNvPr id="88" name="Picture 87" descr="BU009519.png">
              <a:extLst>
                <a:ext uri="{FF2B5EF4-FFF2-40B4-BE49-F238E27FC236}">
                  <a16:creationId xmlns:a16="http://schemas.microsoft.com/office/drawing/2014/main" id="{BF262F7C-95E0-C34C-93E6-1A094FD52F3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5423" y="2571750"/>
              <a:ext cx="440577" cy="438150"/>
            </a:xfrm>
            <a:prstGeom prst="rect">
              <a:avLst/>
            </a:prstGeom>
          </p:spPr>
        </p:pic>
        <p:pic>
          <p:nvPicPr>
            <p:cNvPr id="89" name="Picture 88" descr="skd186802sdc.png">
              <a:extLst>
                <a:ext uri="{FF2B5EF4-FFF2-40B4-BE49-F238E27FC236}">
                  <a16:creationId xmlns:a16="http://schemas.microsoft.com/office/drawing/2014/main" id="{45C4C174-772C-754B-E77E-BB2E31DFA42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12037" y="4070746"/>
              <a:ext cx="408163" cy="438150"/>
            </a:xfrm>
            <a:prstGeom prst="rect">
              <a:avLst/>
            </a:prstGeom>
          </p:spPr>
        </p:pic>
      </p:grpSp>
      <p:grpSp>
        <p:nvGrpSpPr>
          <p:cNvPr id="2" name="Google Shape;226;p23">
            <a:extLst>
              <a:ext uri="{FF2B5EF4-FFF2-40B4-BE49-F238E27FC236}">
                <a16:creationId xmlns:a16="http://schemas.microsoft.com/office/drawing/2014/main" id="{35B860E9-B21C-34A8-D6D3-AFBC4A29F5A3}"/>
              </a:ext>
            </a:extLst>
          </p:cNvPr>
          <p:cNvGrpSpPr/>
          <p:nvPr/>
        </p:nvGrpSpPr>
        <p:grpSpPr>
          <a:xfrm>
            <a:off x="10197344" y="-64697"/>
            <a:ext cx="2410208" cy="2190775"/>
            <a:chOff x="7132025" y="-63150"/>
            <a:chExt cx="2410208" cy="2190775"/>
          </a:xfrm>
        </p:grpSpPr>
        <p:sp>
          <p:nvSpPr>
            <p:cNvPr id="3" name="Google Shape;227;p23">
              <a:extLst>
                <a:ext uri="{FF2B5EF4-FFF2-40B4-BE49-F238E27FC236}">
                  <a16:creationId xmlns:a16="http://schemas.microsoft.com/office/drawing/2014/main" id="{9E9048F6-3632-5BF0-10E8-D16FCBE235B2}"/>
                </a:ext>
              </a:extLst>
            </p:cNvPr>
            <p:cNvSpPr/>
            <p:nvPr/>
          </p:nvSpPr>
          <p:spPr>
            <a:xfrm rot="10800000" flipH="1">
              <a:off x="7274600" y="-17209"/>
              <a:ext cx="1869356" cy="2144834"/>
            </a:xfrm>
            <a:custGeom>
              <a:avLst/>
              <a:gdLst/>
              <a:ahLst/>
              <a:cxnLst/>
              <a:rect l="l" t="t" r="r" b="b"/>
              <a:pathLst>
                <a:path w="46137" h="52936" extrusionOk="0">
                  <a:moveTo>
                    <a:pt x="46137" y="0"/>
                  </a:moveTo>
                  <a:lnTo>
                    <a:pt x="31599" y="0"/>
                  </a:lnTo>
                  <a:cubicBezTo>
                    <a:pt x="29635" y="0"/>
                    <a:pt x="27813" y="1084"/>
                    <a:pt x="26896" y="2810"/>
                  </a:cubicBezTo>
                  <a:lnTo>
                    <a:pt x="0" y="52935"/>
                  </a:lnTo>
                  <a:lnTo>
                    <a:pt x="46137" y="52935"/>
                  </a:lnTo>
                  <a:lnTo>
                    <a:pt x="46137" y="0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" name="Google Shape;228;p23">
              <a:extLst>
                <a:ext uri="{FF2B5EF4-FFF2-40B4-BE49-F238E27FC236}">
                  <a16:creationId xmlns:a16="http://schemas.microsoft.com/office/drawing/2014/main" id="{D714B971-78B1-38D9-1ACC-6668C68C8361}"/>
                </a:ext>
              </a:extLst>
            </p:cNvPr>
            <p:cNvSpPr/>
            <p:nvPr/>
          </p:nvSpPr>
          <p:spPr>
            <a:xfrm>
              <a:off x="8134575" y="-63150"/>
              <a:ext cx="1407658" cy="1095603"/>
            </a:xfrm>
            <a:custGeom>
              <a:avLst/>
              <a:gdLst/>
              <a:ahLst/>
              <a:cxnLst/>
              <a:rect l="l" t="t" r="r" b="b"/>
              <a:pathLst>
                <a:path w="34910" h="27171" extrusionOk="0">
                  <a:moveTo>
                    <a:pt x="13264" y="12"/>
                  </a:moveTo>
                  <a:lnTo>
                    <a:pt x="1072" y="22765"/>
                  </a:lnTo>
                  <a:cubicBezTo>
                    <a:pt x="0" y="24765"/>
                    <a:pt x="1453" y="27171"/>
                    <a:pt x="3739" y="27171"/>
                  </a:cubicBezTo>
                  <a:lnTo>
                    <a:pt x="18526" y="27171"/>
                  </a:lnTo>
                  <a:cubicBezTo>
                    <a:pt x="19645" y="27171"/>
                    <a:pt x="20669" y="26563"/>
                    <a:pt x="21193" y="25587"/>
                  </a:cubicBezTo>
                  <a:lnTo>
                    <a:pt x="34909" y="1"/>
                  </a:lnTo>
                  <a:lnTo>
                    <a:pt x="13264" y="1"/>
                  </a:lnTo>
                  <a:close/>
                </a:path>
              </a:pathLst>
            </a:custGeom>
            <a:gradFill>
              <a:gsLst>
                <a:gs pos="0">
                  <a:srgbClr val="00929B"/>
                </a:gs>
                <a:gs pos="100000">
                  <a:srgbClr val="00373D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" name="Google Shape;229;p23">
              <a:extLst>
                <a:ext uri="{FF2B5EF4-FFF2-40B4-BE49-F238E27FC236}">
                  <a16:creationId xmlns:a16="http://schemas.microsoft.com/office/drawing/2014/main" id="{21BA3585-9261-2C1F-6EF6-BD6CEAC92B12}"/>
                </a:ext>
              </a:extLst>
            </p:cNvPr>
            <p:cNvSpPr/>
            <p:nvPr/>
          </p:nvSpPr>
          <p:spPr>
            <a:xfrm>
              <a:off x="8261925" y="535000"/>
              <a:ext cx="818600" cy="1140325"/>
            </a:xfrm>
            <a:custGeom>
              <a:avLst/>
              <a:gdLst/>
              <a:ahLst/>
              <a:cxnLst/>
              <a:rect l="l" t="t" r="r" b="b"/>
              <a:pathLst>
                <a:path w="32744" h="45613" extrusionOk="0">
                  <a:moveTo>
                    <a:pt x="23671" y="1488"/>
                  </a:moveTo>
                  <a:lnTo>
                    <a:pt x="1" y="45613"/>
                  </a:lnTo>
                  <a:lnTo>
                    <a:pt x="8288" y="45613"/>
                  </a:lnTo>
                  <a:lnTo>
                    <a:pt x="32743" y="0"/>
                  </a:lnTo>
                  <a:lnTo>
                    <a:pt x="26171" y="0"/>
                  </a:lnTo>
                  <a:cubicBezTo>
                    <a:pt x="25123" y="0"/>
                    <a:pt x="24159" y="572"/>
                    <a:pt x="23671" y="1488"/>
                  </a:cubicBezTo>
                  <a:close/>
                </a:path>
              </a:pathLst>
            </a:custGeom>
            <a:gradFill>
              <a:gsLst>
                <a:gs pos="0">
                  <a:srgbClr val="323366"/>
                </a:gs>
                <a:gs pos="63000">
                  <a:srgbClr val="194175"/>
                </a:gs>
                <a:gs pos="100000">
                  <a:srgbClr val="004F83"/>
                </a:gs>
              </a:gsLst>
              <a:lin ang="80993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cxnSp>
          <p:nvCxnSpPr>
            <p:cNvPr id="9" name="Google Shape;230;p23">
              <a:extLst>
                <a:ext uri="{FF2B5EF4-FFF2-40B4-BE49-F238E27FC236}">
                  <a16:creationId xmlns:a16="http://schemas.microsoft.com/office/drawing/2014/main" id="{E91BD594-5EAF-64C4-BDAD-41F1968B9B67}"/>
                </a:ext>
              </a:extLst>
            </p:cNvPr>
            <p:cNvCxnSpPr/>
            <p:nvPr/>
          </p:nvCxnSpPr>
          <p:spPr>
            <a:xfrm rot="10800000" flipH="1">
              <a:off x="8012900" y="40425"/>
              <a:ext cx="416100" cy="720600"/>
            </a:xfrm>
            <a:prstGeom prst="straightConnector1">
              <a:avLst/>
            </a:pr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" name="Google Shape;231;p23">
              <a:extLst>
                <a:ext uri="{FF2B5EF4-FFF2-40B4-BE49-F238E27FC236}">
                  <a16:creationId xmlns:a16="http://schemas.microsoft.com/office/drawing/2014/main" id="{8E640AE8-E8EB-AB5E-6B9F-0A4725CE5688}"/>
                </a:ext>
              </a:extLst>
            </p:cNvPr>
            <p:cNvCxnSpPr/>
            <p:nvPr/>
          </p:nvCxnSpPr>
          <p:spPr>
            <a:xfrm rot="10800000">
              <a:off x="7132025" y="-4875"/>
              <a:ext cx="749700" cy="1344600"/>
            </a:xfrm>
            <a:prstGeom prst="straightConnector1">
              <a:avLst/>
            </a:prstGeom>
            <a:noFill/>
            <a:ln w="19050" cap="flat" cmpd="sng">
              <a:solidFill>
                <a:srgbClr val="004F8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20180890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F46ADD2-A4A0-3DF0-4B93-449F3F2B12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048" y="1588178"/>
            <a:ext cx="11444452" cy="4525962"/>
          </a:xfrm>
        </p:spPr>
        <p:txBody>
          <a:bodyPr/>
          <a:lstStyle/>
          <a:p>
            <a:pPr marL="0" indent="0">
              <a:buNone/>
            </a:pPr>
            <a:r>
              <a:rPr lang="en-MY" sz="2400" b="1" dirty="0"/>
              <a:t>Ambiguity</a:t>
            </a:r>
          </a:p>
          <a:p>
            <a:r>
              <a:rPr lang="en-US" sz="2400" dirty="0"/>
              <a:t>Referred as the ability of being understood in more than one way.</a:t>
            </a:r>
          </a:p>
          <a:p>
            <a:r>
              <a:rPr lang="en-US" sz="2400" dirty="0"/>
              <a:t>Types of ambiguities</a:t>
            </a:r>
          </a:p>
          <a:p>
            <a:pPr lvl="1"/>
            <a:r>
              <a:rPr lang="en-US" b="1" dirty="0"/>
              <a:t>Lexical Ambiguity</a:t>
            </a:r>
          </a:p>
          <a:p>
            <a:pPr marL="719138" lvl="1" indent="0">
              <a:buNone/>
            </a:pPr>
            <a:r>
              <a:rPr lang="en-US" dirty="0"/>
              <a:t>The ambiguity of a single word. E.g.: treating the word silver as a noun, an adjective, or a verb.</a:t>
            </a:r>
          </a:p>
          <a:p>
            <a:pPr lvl="1"/>
            <a:r>
              <a:rPr lang="en-US" b="1" dirty="0"/>
              <a:t>Syntactic Ambiguity</a:t>
            </a:r>
          </a:p>
          <a:p>
            <a:pPr marL="719138" lvl="1" indent="0">
              <a:buNone/>
            </a:pPr>
            <a:r>
              <a:rPr lang="en-US" dirty="0"/>
              <a:t>When a sentence is parsed in different ways. E.g.: “The man saw the girl with the telescope”.</a:t>
            </a:r>
          </a:p>
          <a:p>
            <a:pPr lvl="1"/>
            <a:r>
              <a:rPr lang="en-US" b="1" dirty="0"/>
              <a:t>Semantic Ambiguity</a:t>
            </a:r>
          </a:p>
          <a:p>
            <a:pPr marL="719138" lvl="1" indent="0">
              <a:buNone/>
            </a:pPr>
            <a:r>
              <a:rPr lang="en-US" dirty="0"/>
              <a:t>When the meaning of the words themselves can be misinterpreted. E.g.: “The car hit the pole while it was moving”.</a:t>
            </a:r>
          </a:p>
          <a:p>
            <a:pPr lvl="1"/>
            <a:r>
              <a:rPr lang="en-US" b="1" dirty="0"/>
              <a:t>Anaphoric Ambiguity</a:t>
            </a:r>
          </a:p>
          <a:p>
            <a:pPr marL="719138" lvl="1" indent="0">
              <a:buNone/>
            </a:pPr>
            <a:r>
              <a:rPr lang="en-US" dirty="0"/>
              <a:t>Arises due to the use of anaphora entities in discourse. E.g.: “John persuaded Bill to buy a TV for himself” </a:t>
            </a:r>
          </a:p>
          <a:p>
            <a:pPr marL="719138" lvl="1" indent="0">
              <a:buNone/>
            </a:pPr>
            <a:endParaRPr lang="en-MY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83C1208-BAFB-1268-112E-6D99EC0274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131" y="274638"/>
            <a:ext cx="10223594" cy="1143000"/>
          </a:xfrm>
        </p:spPr>
        <p:txBody>
          <a:bodyPr/>
          <a:lstStyle/>
          <a:p>
            <a:r>
              <a:rPr lang="en-MY" dirty="0"/>
              <a:t>Natural Language Processing – Few Challenges</a:t>
            </a:r>
          </a:p>
        </p:txBody>
      </p:sp>
      <p:grpSp>
        <p:nvGrpSpPr>
          <p:cNvPr id="2" name="Google Shape;226;p23">
            <a:extLst>
              <a:ext uri="{FF2B5EF4-FFF2-40B4-BE49-F238E27FC236}">
                <a16:creationId xmlns:a16="http://schemas.microsoft.com/office/drawing/2014/main" id="{5083277D-C036-62DF-AC98-348B83F51FC4}"/>
              </a:ext>
            </a:extLst>
          </p:cNvPr>
          <p:cNvGrpSpPr/>
          <p:nvPr/>
        </p:nvGrpSpPr>
        <p:grpSpPr>
          <a:xfrm>
            <a:off x="10197344" y="-64697"/>
            <a:ext cx="2410208" cy="2190775"/>
            <a:chOff x="7132025" y="-63150"/>
            <a:chExt cx="2410208" cy="2190775"/>
          </a:xfrm>
        </p:grpSpPr>
        <p:sp>
          <p:nvSpPr>
            <p:cNvPr id="3" name="Google Shape;227;p23">
              <a:extLst>
                <a:ext uri="{FF2B5EF4-FFF2-40B4-BE49-F238E27FC236}">
                  <a16:creationId xmlns:a16="http://schemas.microsoft.com/office/drawing/2014/main" id="{9B121A06-9A19-CC4A-97B6-0B5CD7381796}"/>
                </a:ext>
              </a:extLst>
            </p:cNvPr>
            <p:cNvSpPr/>
            <p:nvPr/>
          </p:nvSpPr>
          <p:spPr>
            <a:xfrm rot="10800000" flipH="1">
              <a:off x="7274600" y="-17209"/>
              <a:ext cx="1869356" cy="2144834"/>
            </a:xfrm>
            <a:custGeom>
              <a:avLst/>
              <a:gdLst/>
              <a:ahLst/>
              <a:cxnLst/>
              <a:rect l="l" t="t" r="r" b="b"/>
              <a:pathLst>
                <a:path w="46137" h="52936" extrusionOk="0">
                  <a:moveTo>
                    <a:pt x="46137" y="0"/>
                  </a:moveTo>
                  <a:lnTo>
                    <a:pt x="31599" y="0"/>
                  </a:lnTo>
                  <a:cubicBezTo>
                    <a:pt x="29635" y="0"/>
                    <a:pt x="27813" y="1084"/>
                    <a:pt x="26896" y="2810"/>
                  </a:cubicBezTo>
                  <a:lnTo>
                    <a:pt x="0" y="52935"/>
                  </a:lnTo>
                  <a:lnTo>
                    <a:pt x="46137" y="52935"/>
                  </a:lnTo>
                  <a:lnTo>
                    <a:pt x="46137" y="0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" name="Google Shape;228;p23">
              <a:extLst>
                <a:ext uri="{FF2B5EF4-FFF2-40B4-BE49-F238E27FC236}">
                  <a16:creationId xmlns:a16="http://schemas.microsoft.com/office/drawing/2014/main" id="{22CFF0B5-B57B-8DF3-CC25-0DCFD6C6923B}"/>
                </a:ext>
              </a:extLst>
            </p:cNvPr>
            <p:cNvSpPr/>
            <p:nvPr/>
          </p:nvSpPr>
          <p:spPr>
            <a:xfrm>
              <a:off x="8134575" y="-63150"/>
              <a:ext cx="1407658" cy="1095603"/>
            </a:xfrm>
            <a:custGeom>
              <a:avLst/>
              <a:gdLst/>
              <a:ahLst/>
              <a:cxnLst/>
              <a:rect l="l" t="t" r="r" b="b"/>
              <a:pathLst>
                <a:path w="34910" h="27171" extrusionOk="0">
                  <a:moveTo>
                    <a:pt x="13264" y="12"/>
                  </a:moveTo>
                  <a:lnTo>
                    <a:pt x="1072" y="22765"/>
                  </a:lnTo>
                  <a:cubicBezTo>
                    <a:pt x="0" y="24765"/>
                    <a:pt x="1453" y="27171"/>
                    <a:pt x="3739" y="27171"/>
                  </a:cubicBezTo>
                  <a:lnTo>
                    <a:pt x="18526" y="27171"/>
                  </a:lnTo>
                  <a:cubicBezTo>
                    <a:pt x="19645" y="27171"/>
                    <a:pt x="20669" y="26563"/>
                    <a:pt x="21193" y="25587"/>
                  </a:cubicBezTo>
                  <a:lnTo>
                    <a:pt x="34909" y="1"/>
                  </a:lnTo>
                  <a:lnTo>
                    <a:pt x="13264" y="1"/>
                  </a:lnTo>
                  <a:close/>
                </a:path>
              </a:pathLst>
            </a:custGeom>
            <a:gradFill>
              <a:gsLst>
                <a:gs pos="0">
                  <a:srgbClr val="00929B"/>
                </a:gs>
                <a:gs pos="100000">
                  <a:srgbClr val="00373D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" name="Google Shape;229;p23">
              <a:extLst>
                <a:ext uri="{FF2B5EF4-FFF2-40B4-BE49-F238E27FC236}">
                  <a16:creationId xmlns:a16="http://schemas.microsoft.com/office/drawing/2014/main" id="{3CE3D367-742B-28CF-E24B-77B1950C5542}"/>
                </a:ext>
              </a:extLst>
            </p:cNvPr>
            <p:cNvSpPr/>
            <p:nvPr/>
          </p:nvSpPr>
          <p:spPr>
            <a:xfrm>
              <a:off x="8261925" y="535000"/>
              <a:ext cx="818600" cy="1140325"/>
            </a:xfrm>
            <a:custGeom>
              <a:avLst/>
              <a:gdLst/>
              <a:ahLst/>
              <a:cxnLst/>
              <a:rect l="l" t="t" r="r" b="b"/>
              <a:pathLst>
                <a:path w="32744" h="45613" extrusionOk="0">
                  <a:moveTo>
                    <a:pt x="23671" y="1488"/>
                  </a:moveTo>
                  <a:lnTo>
                    <a:pt x="1" y="45613"/>
                  </a:lnTo>
                  <a:lnTo>
                    <a:pt x="8288" y="45613"/>
                  </a:lnTo>
                  <a:lnTo>
                    <a:pt x="32743" y="0"/>
                  </a:lnTo>
                  <a:lnTo>
                    <a:pt x="26171" y="0"/>
                  </a:lnTo>
                  <a:cubicBezTo>
                    <a:pt x="25123" y="0"/>
                    <a:pt x="24159" y="572"/>
                    <a:pt x="23671" y="1488"/>
                  </a:cubicBezTo>
                  <a:close/>
                </a:path>
              </a:pathLst>
            </a:custGeom>
            <a:gradFill>
              <a:gsLst>
                <a:gs pos="0">
                  <a:srgbClr val="323366"/>
                </a:gs>
                <a:gs pos="63000">
                  <a:srgbClr val="194175"/>
                </a:gs>
                <a:gs pos="100000">
                  <a:srgbClr val="004F83"/>
                </a:gs>
              </a:gsLst>
              <a:lin ang="80993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cxnSp>
          <p:nvCxnSpPr>
            <p:cNvPr id="6" name="Google Shape;230;p23">
              <a:extLst>
                <a:ext uri="{FF2B5EF4-FFF2-40B4-BE49-F238E27FC236}">
                  <a16:creationId xmlns:a16="http://schemas.microsoft.com/office/drawing/2014/main" id="{C17A0DEB-7E15-0ABE-B07D-114953620056}"/>
                </a:ext>
              </a:extLst>
            </p:cNvPr>
            <p:cNvCxnSpPr/>
            <p:nvPr/>
          </p:nvCxnSpPr>
          <p:spPr>
            <a:xfrm rot="10800000" flipH="1">
              <a:off x="8012900" y="40425"/>
              <a:ext cx="416100" cy="720600"/>
            </a:xfrm>
            <a:prstGeom prst="straightConnector1">
              <a:avLst/>
            </a:pr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" name="Google Shape;231;p23">
              <a:extLst>
                <a:ext uri="{FF2B5EF4-FFF2-40B4-BE49-F238E27FC236}">
                  <a16:creationId xmlns:a16="http://schemas.microsoft.com/office/drawing/2014/main" id="{3E6A0164-8868-8D96-F25B-597C95611824}"/>
                </a:ext>
              </a:extLst>
            </p:cNvPr>
            <p:cNvCxnSpPr/>
            <p:nvPr/>
          </p:nvCxnSpPr>
          <p:spPr>
            <a:xfrm rot="10800000">
              <a:off x="7132025" y="-4875"/>
              <a:ext cx="749700" cy="1344600"/>
            </a:xfrm>
            <a:prstGeom prst="straightConnector1">
              <a:avLst/>
            </a:prstGeom>
            <a:noFill/>
            <a:ln w="19050" cap="flat" cmpd="sng">
              <a:solidFill>
                <a:srgbClr val="004F8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33009453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F46ADD2-A4A0-3DF0-4B93-449F3F2B12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760" y="1588178"/>
            <a:ext cx="4654953" cy="4525962"/>
          </a:xfrm>
        </p:spPr>
        <p:txBody>
          <a:bodyPr/>
          <a:lstStyle/>
          <a:p>
            <a:pPr marL="0" indent="0">
              <a:buNone/>
            </a:pPr>
            <a:r>
              <a:rPr lang="en-MY" sz="2400" b="1" dirty="0"/>
              <a:t>Ambiguity</a:t>
            </a:r>
          </a:p>
          <a:p>
            <a:r>
              <a:rPr lang="en-US" sz="2400" dirty="0"/>
              <a:t>Some more examples.</a:t>
            </a:r>
          </a:p>
          <a:p>
            <a:pPr marL="719138" lvl="1" indent="0">
              <a:buNone/>
            </a:pPr>
            <a:endParaRPr lang="en-MY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83C1208-BAFB-1268-112E-6D99EC0274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760" y="274638"/>
            <a:ext cx="10236965" cy="1143000"/>
          </a:xfrm>
        </p:spPr>
        <p:txBody>
          <a:bodyPr/>
          <a:lstStyle/>
          <a:p>
            <a:r>
              <a:rPr lang="en-MY" dirty="0"/>
              <a:t>Natural Language Processing – Few Challenges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EE9E07-ECC3-7AAF-8623-C604A02ADF82}"/>
              </a:ext>
            </a:extLst>
          </p:cNvPr>
          <p:cNvSpPr txBox="1"/>
          <p:nvPr/>
        </p:nvSpPr>
        <p:spPr>
          <a:xfrm>
            <a:off x="620486" y="2589275"/>
            <a:ext cx="6204856" cy="2523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</a:rPr>
              <a:t>Violinist Linked to JAL Crash Blossoms</a:t>
            </a:r>
          </a:p>
          <a:p>
            <a: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</a:rPr>
              <a:t>Teacher Strikes Idle Kids</a:t>
            </a:r>
          </a:p>
          <a:p>
            <a: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</a:rPr>
              <a:t>Red Tape Holds Up New Bridges</a:t>
            </a:r>
          </a:p>
          <a:p>
            <a: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</a:rPr>
              <a:t>Hospitals Are Sued by 7 Foot Doctors</a:t>
            </a:r>
          </a:p>
          <a:p>
            <a: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</a:rPr>
              <a:t>Juvenile Court to Try Shooting Defendant</a:t>
            </a:r>
          </a:p>
          <a:p>
            <a: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</a:rPr>
              <a:t>Local High School Dropouts Cut in Half</a:t>
            </a:r>
          </a:p>
        </p:txBody>
      </p:sp>
      <p:sp>
        <p:nvSpPr>
          <p:cNvPr id="5" name="Content Placeholder 8">
            <a:extLst>
              <a:ext uri="{FF2B5EF4-FFF2-40B4-BE49-F238E27FC236}">
                <a16:creationId xmlns:a16="http://schemas.microsoft.com/office/drawing/2014/main" id="{0DCBD54B-EA67-7B4B-6F98-6FCE57573F1E}"/>
              </a:ext>
            </a:extLst>
          </p:cNvPr>
          <p:cNvSpPr txBox="1">
            <a:spLocks/>
          </p:cNvSpPr>
          <p:nvPr/>
        </p:nvSpPr>
        <p:spPr bwMode="auto">
          <a:xfrm>
            <a:off x="5831114" y="1588178"/>
            <a:ext cx="4916714" cy="4525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500">
                <a:solidFill>
                  <a:schemeClr val="tx1"/>
                </a:solidFill>
                <a:latin typeface="+mj-lt"/>
                <a:ea typeface="+mn-ea"/>
                <a:cs typeface="Calibri" panose="020F0502020204030204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j-lt"/>
                <a:cs typeface="Calibri" panose="020F0502020204030204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+mj-lt"/>
                <a:cs typeface="Calibri" panose="020F0502020204030204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500">
                <a:solidFill>
                  <a:schemeClr val="tx1"/>
                </a:solidFill>
                <a:latin typeface="+mj-lt"/>
                <a:cs typeface="Calibri" panose="020F0502020204030204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j-lt"/>
                <a:cs typeface="Calibri" panose="020F0502020204030204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Tx/>
              <a:buNone/>
            </a:pPr>
            <a:r>
              <a:rPr lang="en-MY" sz="2400" b="1" kern="0" dirty="0"/>
              <a:t>Ambiguity is Pervasive</a:t>
            </a:r>
          </a:p>
          <a:p>
            <a:r>
              <a:rPr lang="en-US" sz="2400" kern="0" dirty="0"/>
              <a:t>Some more examples</a:t>
            </a:r>
            <a:r>
              <a:rPr lang="en-US" kern="0" dirty="0"/>
              <a:t>.</a:t>
            </a:r>
          </a:p>
          <a:p>
            <a:pPr marL="719138" lvl="1" indent="0">
              <a:buFontTx/>
              <a:buNone/>
            </a:pPr>
            <a:endParaRPr lang="en-MY" kern="0" dirty="0"/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B1BEF287-6C48-FF85-8A03-4D4677A04D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1114" y="2695574"/>
            <a:ext cx="6306456" cy="2893944"/>
          </a:xfrm>
          <a:prstGeom prst="rect">
            <a:avLst/>
          </a:prstGeom>
        </p:spPr>
      </p:pic>
      <p:sp>
        <p:nvSpPr>
          <p:cNvPr id="56" name="Content Placeholder 2">
            <a:extLst>
              <a:ext uri="{FF2B5EF4-FFF2-40B4-BE49-F238E27FC236}">
                <a16:creationId xmlns:a16="http://schemas.microsoft.com/office/drawing/2014/main" id="{3FFF6872-6A0E-A7D8-5162-FF1233F1F16D}"/>
              </a:ext>
            </a:extLst>
          </p:cNvPr>
          <p:cNvSpPr txBox="1">
            <a:spLocks/>
          </p:cNvSpPr>
          <p:nvPr/>
        </p:nvSpPr>
        <p:spPr bwMode="auto">
          <a:xfrm>
            <a:off x="7921245" y="5653325"/>
            <a:ext cx="369868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 sz="2400">
                <a:solidFill>
                  <a:schemeClr val="tx1"/>
                </a:solidFill>
                <a:latin typeface="+mn-lt"/>
                <a:ea typeface="ＭＳ Ｐゴシック" pitchFamily="-65" charset="-128"/>
                <a:cs typeface="ＭＳ Ｐゴシック" pitchFamily="-65" charset="-128"/>
              </a:defRPr>
            </a:lvl1pPr>
            <a:lvl2pPr marL="685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2pPr>
            <a:lvl3pPr marL="10287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3pPr>
            <a:lvl4pPr marL="1371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Times" charset="0"/>
              <a:buChar char="•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4pPr>
            <a:lvl5pPr marL="17145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5pPr>
            <a:lvl6pPr marL="21717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6pPr>
            <a:lvl7pPr marL="26289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7pPr>
            <a:lvl8pPr marL="30861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8pPr>
            <a:lvl9pPr marL="35433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9pPr>
          </a:lstStyle>
          <a:p>
            <a:pPr marL="0" indent="0">
              <a:buFont typeface="Times" charset="0"/>
              <a:buNone/>
            </a:pPr>
            <a:r>
              <a:rPr lang="en-US" sz="1600" dirty="0">
                <a:latin typeface="Lucida Sans" charset="0"/>
                <a:ea typeface="ＭＳ Ｐゴシック" charset="0"/>
                <a:cs typeface="ＭＳ Ｐゴシック" charset="0"/>
              </a:rPr>
              <a:t>[Fed raises interest] rates 0.5%</a:t>
            </a:r>
            <a:endParaRPr lang="en-US" sz="2800" dirty="0">
              <a:latin typeface="Lucida Sans" charset="0"/>
              <a:ea typeface="ＭＳ Ｐゴシック" charset="0"/>
              <a:cs typeface="ＭＳ Ｐゴシック" charset="0"/>
            </a:endParaRP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48F5482F-E58B-8A69-FA57-4F820234F9ED}"/>
              </a:ext>
            </a:extLst>
          </p:cNvPr>
          <p:cNvCxnSpPr/>
          <p:nvPr/>
        </p:nvCxnSpPr>
        <p:spPr>
          <a:xfrm>
            <a:off x="10057451" y="5972382"/>
            <a:ext cx="468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Arc 57">
            <a:extLst>
              <a:ext uri="{FF2B5EF4-FFF2-40B4-BE49-F238E27FC236}">
                <a16:creationId xmlns:a16="http://schemas.microsoft.com/office/drawing/2014/main" id="{940907C7-CF6E-987E-D056-B7B20FE18CB3}"/>
              </a:ext>
            </a:extLst>
          </p:cNvPr>
          <p:cNvSpPr/>
          <p:nvPr/>
        </p:nvSpPr>
        <p:spPr>
          <a:xfrm rot="5706938">
            <a:off x="9093390" y="5202579"/>
            <a:ext cx="939376" cy="1453670"/>
          </a:xfrm>
          <a:prstGeom prst="arc">
            <a:avLst>
              <a:gd name="adj1" fmla="val 16577437"/>
              <a:gd name="adj2" fmla="val 4515947"/>
            </a:avLst>
          </a:prstGeom>
          <a:ln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9" name="Arc 58">
            <a:extLst>
              <a:ext uri="{FF2B5EF4-FFF2-40B4-BE49-F238E27FC236}">
                <a16:creationId xmlns:a16="http://schemas.microsoft.com/office/drawing/2014/main" id="{3DB7E503-553D-3333-067D-DE0F055AA4DF}"/>
              </a:ext>
            </a:extLst>
          </p:cNvPr>
          <p:cNvSpPr/>
          <p:nvPr/>
        </p:nvSpPr>
        <p:spPr>
          <a:xfrm rot="15893062" flipH="1">
            <a:off x="10186701" y="5673219"/>
            <a:ext cx="796555" cy="523067"/>
          </a:xfrm>
          <a:prstGeom prst="arc">
            <a:avLst>
              <a:gd name="adj1" fmla="val 17625852"/>
              <a:gd name="adj2" fmla="val 3537863"/>
            </a:avLst>
          </a:prstGeom>
          <a:ln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" name="Google Shape;226;p23">
            <a:extLst>
              <a:ext uri="{FF2B5EF4-FFF2-40B4-BE49-F238E27FC236}">
                <a16:creationId xmlns:a16="http://schemas.microsoft.com/office/drawing/2014/main" id="{18479F90-44F2-DDB7-5FDA-CAC051161690}"/>
              </a:ext>
            </a:extLst>
          </p:cNvPr>
          <p:cNvGrpSpPr/>
          <p:nvPr/>
        </p:nvGrpSpPr>
        <p:grpSpPr>
          <a:xfrm>
            <a:off x="10197344" y="-64697"/>
            <a:ext cx="2410208" cy="2190775"/>
            <a:chOff x="7132025" y="-63150"/>
            <a:chExt cx="2410208" cy="2190775"/>
          </a:xfrm>
        </p:grpSpPr>
        <p:sp>
          <p:nvSpPr>
            <p:cNvPr id="4" name="Google Shape;227;p23">
              <a:extLst>
                <a:ext uri="{FF2B5EF4-FFF2-40B4-BE49-F238E27FC236}">
                  <a16:creationId xmlns:a16="http://schemas.microsoft.com/office/drawing/2014/main" id="{80B9ACA5-AEAA-C89D-7BB8-DF88715028C0}"/>
                </a:ext>
              </a:extLst>
            </p:cNvPr>
            <p:cNvSpPr/>
            <p:nvPr/>
          </p:nvSpPr>
          <p:spPr>
            <a:xfrm rot="10800000" flipH="1">
              <a:off x="7274600" y="-17209"/>
              <a:ext cx="1869356" cy="2144834"/>
            </a:xfrm>
            <a:custGeom>
              <a:avLst/>
              <a:gdLst/>
              <a:ahLst/>
              <a:cxnLst/>
              <a:rect l="l" t="t" r="r" b="b"/>
              <a:pathLst>
                <a:path w="46137" h="52936" extrusionOk="0">
                  <a:moveTo>
                    <a:pt x="46137" y="0"/>
                  </a:moveTo>
                  <a:lnTo>
                    <a:pt x="31599" y="0"/>
                  </a:lnTo>
                  <a:cubicBezTo>
                    <a:pt x="29635" y="0"/>
                    <a:pt x="27813" y="1084"/>
                    <a:pt x="26896" y="2810"/>
                  </a:cubicBezTo>
                  <a:lnTo>
                    <a:pt x="0" y="52935"/>
                  </a:lnTo>
                  <a:lnTo>
                    <a:pt x="46137" y="52935"/>
                  </a:lnTo>
                  <a:lnTo>
                    <a:pt x="46137" y="0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" name="Google Shape;228;p23">
              <a:extLst>
                <a:ext uri="{FF2B5EF4-FFF2-40B4-BE49-F238E27FC236}">
                  <a16:creationId xmlns:a16="http://schemas.microsoft.com/office/drawing/2014/main" id="{6CB513AB-2D8A-7884-4729-48DE11A838BA}"/>
                </a:ext>
              </a:extLst>
            </p:cNvPr>
            <p:cNvSpPr/>
            <p:nvPr/>
          </p:nvSpPr>
          <p:spPr>
            <a:xfrm>
              <a:off x="8134575" y="-63150"/>
              <a:ext cx="1407658" cy="1095603"/>
            </a:xfrm>
            <a:custGeom>
              <a:avLst/>
              <a:gdLst/>
              <a:ahLst/>
              <a:cxnLst/>
              <a:rect l="l" t="t" r="r" b="b"/>
              <a:pathLst>
                <a:path w="34910" h="27171" extrusionOk="0">
                  <a:moveTo>
                    <a:pt x="13264" y="12"/>
                  </a:moveTo>
                  <a:lnTo>
                    <a:pt x="1072" y="22765"/>
                  </a:lnTo>
                  <a:cubicBezTo>
                    <a:pt x="0" y="24765"/>
                    <a:pt x="1453" y="27171"/>
                    <a:pt x="3739" y="27171"/>
                  </a:cubicBezTo>
                  <a:lnTo>
                    <a:pt x="18526" y="27171"/>
                  </a:lnTo>
                  <a:cubicBezTo>
                    <a:pt x="19645" y="27171"/>
                    <a:pt x="20669" y="26563"/>
                    <a:pt x="21193" y="25587"/>
                  </a:cubicBezTo>
                  <a:lnTo>
                    <a:pt x="34909" y="1"/>
                  </a:lnTo>
                  <a:lnTo>
                    <a:pt x="13264" y="1"/>
                  </a:lnTo>
                  <a:close/>
                </a:path>
              </a:pathLst>
            </a:custGeom>
            <a:gradFill>
              <a:gsLst>
                <a:gs pos="0">
                  <a:srgbClr val="00929B"/>
                </a:gs>
                <a:gs pos="100000">
                  <a:srgbClr val="00373D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" name="Google Shape;229;p23">
              <a:extLst>
                <a:ext uri="{FF2B5EF4-FFF2-40B4-BE49-F238E27FC236}">
                  <a16:creationId xmlns:a16="http://schemas.microsoft.com/office/drawing/2014/main" id="{D5604A27-79CE-503A-E288-EEFF82B3B5D9}"/>
                </a:ext>
              </a:extLst>
            </p:cNvPr>
            <p:cNvSpPr/>
            <p:nvPr/>
          </p:nvSpPr>
          <p:spPr>
            <a:xfrm>
              <a:off x="8261925" y="535000"/>
              <a:ext cx="818600" cy="1140325"/>
            </a:xfrm>
            <a:custGeom>
              <a:avLst/>
              <a:gdLst/>
              <a:ahLst/>
              <a:cxnLst/>
              <a:rect l="l" t="t" r="r" b="b"/>
              <a:pathLst>
                <a:path w="32744" h="45613" extrusionOk="0">
                  <a:moveTo>
                    <a:pt x="23671" y="1488"/>
                  </a:moveTo>
                  <a:lnTo>
                    <a:pt x="1" y="45613"/>
                  </a:lnTo>
                  <a:lnTo>
                    <a:pt x="8288" y="45613"/>
                  </a:lnTo>
                  <a:lnTo>
                    <a:pt x="32743" y="0"/>
                  </a:lnTo>
                  <a:lnTo>
                    <a:pt x="26171" y="0"/>
                  </a:lnTo>
                  <a:cubicBezTo>
                    <a:pt x="25123" y="0"/>
                    <a:pt x="24159" y="572"/>
                    <a:pt x="23671" y="1488"/>
                  </a:cubicBezTo>
                  <a:close/>
                </a:path>
              </a:pathLst>
            </a:custGeom>
            <a:gradFill>
              <a:gsLst>
                <a:gs pos="0">
                  <a:srgbClr val="323366"/>
                </a:gs>
                <a:gs pos="63000">
                  <a:srgbClr val="194175"/>
                </a:gs>
                <a:gs pos="100000">
                  <a:srgbClr val="004F83"/>
                </a:gs>
              </a:gsLst>
              <a:lin ang="80993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cxnSp>
          <p:nvCxnSpPr>
            <p:cNvPr id="10" name="Google Shape;230;p23">
              <a:extLst>
                <a:ext uri="{FF2B5EF4-FFF2-40B4-BE49-F238E27FC236}">
                  <a16:creationId xmlns:a16="http://schemas.microsoft.com/office/drawing/2014/main" id="{FFEFCC73-F493-6899-D849-E197BBFD5EBE}"/>
                </a:ext>
              </a:extLst>
            </p:cNvPr>
            <p:cNvCxnSpPr/>
            <p:nvPr/>
          </p:nvCxnSpPr>
          <p:spPr>
            <a:xfrm rot="10800000" flipH="1">
              <a:off x="8012900" y="40425"/>
              <a:ext cx="416100" cy="720600"/>
            </a:xfrm>
            <a:prstGeom prst="straightConnector1">
              <a:avLst/>
            </a:pr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" name="Google Shape;231;p23">
              <a:extLst>
                <a:ext uri="{FF2B5EF4-FFF2-40B4-BE49-F238E27FC236}">
                  <a16:creationId xmlns:a16="http://schemas.microsoft.com/office/drawing/2014/main" id="{85394A19-B30F-E571-2C70-DAE0D781B3DB}"/>
                </a:ext>
              </a:extLst>
            </p:cNvPr>
            <p:cNvCxnSpPr/>
            <p:nvPr/>
          </p:nvCxnSpPr>
          <p:spPr>
            <a:xfrm rot="10800000">
              <a:off x="7132025" y="-4875"/>
              <a:ext cx="749700" cy="1344600"/>
            </a:xfrm>
            <a:prstGeom prst="straightConnector1">
              <a:avLst/>
            </a:prstGeom>
            <a:noFill/>
            <a:ln w="19050" cap="flat" cmpd="sng">
              <a:solidFill>
                <a:srgbClr val="004F8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12397014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BBE26AC-FFD8-3FAA-8B73-8F6C7D7F3C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52" y="274638"/>
            <a:ext cx="11266027" cy="1143000"/>
          </a:xfrm>
        </p:spPr>
        <p:txBody>
          <a:bodyPr/>
          <a:lstStyle/>
          <a:p>
            <a:pPr algn="ctr"/>
            <a:r>
              <a:rPr lang="en-MY" dirty="0"/>
              <a:t>Natural Language Processing – Other Challenges</a:t>
            </a:r>
            <a:endParaRPr lang="en-US" dirty="0"/>
          </a:p>
        </p:txBody>
      </p:sp>
      <p:sp>
        <p:nvSpPr>
          <p:cNvPr id="2" name="Rounded Rectangle 3">
            <a:extLst>
              <a:ext uri="{FF2B5EF4-FFF2-40B4-BE49-F238E27FC236}">
                <a16:creationId xmlns:a16="http://schemas.microsoft.com/office/drawing/2014/main" id="{595CAA00-1577-E576-DAD2-BE33A42268C4}"/>
              </a:ext>
            </a:extLst>
          </p:cNvPr>
          <p:cNvSpPr/>
          <p:nvPr/>
        </p:nvSpPr>
        <p:spPr>
          <a:xfrm>
            <a:off x="483508" y="1550253"/>
            <a:ext cx="3176786" cy="184398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4400">
              <a:latin typeface="Calibri"/>
              <a:cs typeface="Calibri"/>
            </a:endParaRPr>
          </a:p>
        </p:txBody>
      </p:sp>
      <p:sp>
        <p:nvSpPr>
          <p:cNvPr id="4" name="Rounded Rectangle 4">
            <a:extLst>
              <a:ext uri="{FF2B5EF4-FFF2-40B4-BE49-F238E27FC236}">
                <a16:creationId xmlns:a16="http://schemas.microsoft.com/office/drawing/2014/main" id="{1DFB138A-E4CA-79D1-C962-451DE27A12AC}"/>
              </a:ext>
            </a:extLst>
          </p:cNvPr>
          <p:cNvSpPr/>
          <p:nvPr/>
        </p:nvSpPr>
        <p:spPr>
          <a:xfrm>
            <a:off x="480891" y="3729504"/>
            <a:ext cx="3176786" cy="184398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4400">
              <a:latin typeface="Calibri"/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98AD30-DE04-FBC2-691A-721CAF64E0B3}"/>
              </a:ext>
            </a:extLst>
          </p:cNvPr>
          <p:cNvSpPr txBox="1"/>
          <p:nvPr/>
        </p:nvSpPr>
        <p:spPr>
          <a:xfrm>
            <a:off x="532551" y="1533855"/>
            <a:ext cx="2657974" cy="4308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200" b="1" dirty="0">
                <a:latin typeface="Calibri"/>
                <a:cs typeface="Calibri"/>
              </a:rPr>
              <a:t>non-standard English</a:t>
            </a:r>
            <a:endParaRPr lang="en-US" sz="2200" dirty="0">
              <a:latin typeface="Calibri"/>
              <a:cs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7F3D2B-AEAE-ABA4-98D8-88F1E3B8F506}"/>
              </a:ext>
            </a:extLst>
          </p:cNvPr>
          <p:cNvSpPr txBox="1"/>
          <p:nvPr/>
        </p:nvSpPr>
        <p:spPr>
          <a:xfrm>
            <a:off x="556078" y="1912435"/>
            <a:ext cx="2895600" cy="12464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500" dirty="0">
                <a:latin typeface="Calibri"/>
                <a:cs typeface="Calibri"/>
              </a:rPr>
              <a:t>Great job @</a:t>
            </a:r>
            <a:r>
              <a:rPr lang="en-US" sz="1500" dirty="0" err="1">
                <a:latin typeface="Calibri"/>
                <a:cs typeface="Calibri"/>
              </a:rPr>
              <a:t>justinbieber</a:t>
            </a:r>
            <a:r>
              <a:rPr lang="en-US" sz="1500" dirty="0">
                <a:latin typeface="Calibri"/>
                <a:cs typeface="Calibri"/>
              </a:rPr>
              <a:t>! Were SOO PROUD of what </a:t>
            </a:r>
            <a:r>
              <a:rPr lang="en-US" sz="1500" dirty="0" err="1">
                <a:latin typeface="Calibri"/>
                <a:cs typeface="Calibri"/>
              </a:rPr>
              <a:t>youve</a:t>
            </a:r>
            <a:r>
              <a:rPr lang="en-US" sz="1500" dirty="0">
                <a:latin typeface="Calibri"/>
                <a:cs typeface="Calibri"/>
              </a:rPr>
              <a:t> accomplished! U taught us 2 #</a:t>
            </a:r>
            <a:r>
              <a:rPr lang="en-US" sz="1500" dirty="0" err="1">
                <a:latin typeface="Calibri"/>
                <a:cs typeface="Calibri"/>
              </a:rPr>
              <a:t>neversaynever</a:t>
            </a:r>
            <a:r>
              <a:rPr lang="en-US" sz="1500" dirty="0">
                <a:latin typeface="Calibri"/>
                <a:cs typeface="Calibri"/>
              </a:rPr>
              <a:t> &amp; you yourself should never give up either♥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19ECE3-0C78-3AA2-4A16-8AB8D1841F43}"/>
              </a:ext>
            </a:extLst>
          </p:cNvPr>
          <p:cNvSpPr txBox="1"/>
          <p:nvPr/>
        </p:nvSpPr>
        <p:spPr>
          <a:xfrm>
            <a:off x="486892" y="3793946"/>
            <a:ext cx="2781831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latin typeface="Calibri"/>
                <a:cs typeface="Calibri"/>
              </a:rPr>
              <a:t>segmentation issues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4F2718BC-9A62-ADE3-2E6B-D2AC5602083C}"/>
              </a:ext>
            </a:extLst>
          </p:cNvPr>
          <p:cNvSpPr/>
          <p:nvPr/>
        </p:nvSpPr>
        <p:spPr>
          <a:xfrm>
            <a:off x="8200392" y="1550252"/>
            <a:ext cx="3162710" cy="1835809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4400">
              <a:latin typeface="Calibri"/>
              <a:cs typeface="Calibri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75E75B-F417-5FC8-ECEB-CAF476993E67}"/>
              </a:ext>
            </a:extLst>
          </p:cNvPr>
          <p:cNvSpPr txBox="1"/>
          <p:nvPr/>
        </p:nvSpPr>
        <p:spPr>
          <a:xfrm>
            <a:off x="9314219" y="1602596"/>
            <a:ext cx="1039618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latin typeface="Calibri"/>
                <a:cs typeface="Calibri"/>
              </a:rPr>
              <a:t>idioms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7ACB40F-8EE1-0CFA-2645-AC6C6484B350}"/>
              </a:ext>
            </a:extLst>
          </p:cNvPr>
          <p:cNvSpPr txBox="1"/>
          <p:nvPr/>
        </p:nvSpPr>
        <p:spPr>
          <a:xfrm>
            <a:off x="8200391" y="2039019"/>
            <a:ext cx="3162709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1600" dirty="0">
                <a:latin typeface="Calibri"/>
                <a:cs typeface="Calibri"/>
              </a:rPr>
              <a:t>dark horse</a:t>
            </a:r>
          </a:p>
          <a:p>
            <a:pPr algn="ctr">
              <a:defRPr/>
            </a:pPr>
            <a:r>
              <a:rPr lang="en-US" sz="1600" dirty="0">
                <a:latin typeface="Calibri"/>
                <a:cs typeface="Calibri"/>
              </a:rPr>
              <a:t>get cold feet</a:t>
            </a:r>
          </a:p>
          <a:p>
            <a:pPr algn="ctr">
              <a:defRPr/>
            </a:pPr>
            <a:r>
              <a:rPr lang="en-US" sz="1600" dirty="0">
                <a:latin typeface="Calibri"/>
                <a:cs typeface="Calibri"/>
              </a:rPr>
              <a:t>lose face</a:t>
            </a:r>
          </a:p>
          <a:p>
            <a:pPr algn="ctr">
              <a:defRPr/>
            </a:pPr>
            <a:r>
              <a:rPr lang="en-US" sz="1600" dirty="0">
                <a:latin typeface="Calibri"/>
                <a:cs typeface="Calibri"/>
              </a:rPr>
              <a:t>throw in the towel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AA52AB9D-C285-8979-5563-78377A0A00B9}"/>
              </a:ext>
            </a:extLst>
          </p:cNvPr>
          <p:cNvSpPr/>
          <p:nvPr/>
        </p:nvSpPr>
        <p:spPr>
          <a:xfrm>
            <a:off x="4565106" y="1550253"/>
            <a:ext cx="3181385" cy="184398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4400">
              <a:latin typeface="Calibri"/>
              <a:cs typeface="Calibri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F13E15E-D19E-EE1B-B5CF-0B3C7D1C5A87}"/>
              </a:ext>
            </a:extLst>
          </p:cNvPr>
          <p:cNvSpPr txBox="1"/>
          <p:nvPr/>
        </p:nvSpPr>
        <p:spPr>
          <a:xfrm>
            <a:off x="5465058" y="1578457"/>
            <a:ext cx="1261884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b="1" dirty="0">
                <a:latin typeface="Calibri"/>
                <a:cs typeface="Calibri"/>
              </a:rPr>
              <a:t>neologisms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EA9B534-BE8B-6029-8390-7DC9B34D0063}"/>
              </a:ext>
            </a:extLst>
          </p:cNvPr>
          <p:cNvSpPr txBox="1"/>
          <p:nvPr/>
        </p:nvSpPr>
        <p:spPr>
          <a:xfrm>
            <a:off x="4565106" y="1944512"/>
            <a:ext cx="317678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1600" dirty="0" err="1">
                <a:latin typeface="Calibri"/>
                <a:cs typeface="Calibri"/>
              </a:rPr>
              <a:t>unfriend</a:t>
            </a:r>
            <a:endParaRPr lang="en-US" sz="1600" dirty="0">
              <a:latin typeface="Calibri"/>
              <a:cs typeface="Calibri"/>
            </a:endParaRPr>
          </a:p>
          <a:p>
            <a:pPr algn="ctr">
              <a:defRPr/>
            </a:pPr>
            <a:r>
              <a:rPr lang="en-US" sz="1600" dirty="0" err="1">
                <a:latin typeface="Calibri"/>
                <a:cs typeface="Calibri"/>
              </a:rPr>
              <a:t>Retweet</a:t>
            </a:r>
            <a:endParaRPr lang="en-US" sz="1600" dirty="0">
              <a:latin typeface="Calibri"/>
              <a:cs typeface="Calibri"/>
            </a:endParaRPr>
          </a:p>
          <a:p>
            <a:pPr algn="ctr">
              <a:defRPr/>
            </a:pPr>
            <a:r>
              <a:rPr lang="en-US" sz="1600" dirty="0" err="1">
                <a:latin typeface="Calibri"/>
                <a:cs typeface="Calibri"/>
              </a:rPr>
              <a:t>bromance</a:t>
            </a:r>
            <a:endParaRPr lang="en-US" sz="1600" dirty="0">
              <a:latin typeface="Calibri"/>
              <a:cs typeface="Calibri"/>
            </a:endParaRPr>
          </a:p>
          <a:p>
            <a:pPr algn="ctr">
              <a:defRPr/>
            </a:pPr>
            <a:endParaRPr lang="en-US" sz="1600" dirty="0">
              <a:latin typeface="Calibri"/>
              <a:cs typeface="Calibri"/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5FF21C57-DFD0-D669-2372-6BA0B907F77B}"/>
              </a:ext>
            </a:extLst>
          </p:cNvPr>
          <p:cNvSpPr/>
          <p:nvPr/>
        </p:nvSpPr>
        <p:spPr>
          <a:xfrm>
            <a:off x="8200392" y="3736513"/>
            <a:ext cx="3162710" cy="1835809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4400">
              <a:latin typeface="Calibri"/>
              <a:cs typeface="Calibri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62E428C-5B88-98F2-B77A-8DD8E6DB51F9}"/>
              </a:ext>
            </a:extLst>
          </p:cNvPr>
          <p:cNvSpPr txBox="1"/>
          <p:nvPr/>
        </p:nvSpPr>
        <p:spPr>
          <a:xfrm>
            <a:off x="8314479" y="3739397"/>
            <a:ext cx="2396144" cy="41969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latin typeface="Calibri"/>
                <a:cs typeface="Calibri"/>
              </a:rPr>
              <a:t>tricky entity names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5CE67CA-0DE6-093B-1D6B-FA2D0ED86286}"/>
              </a:ext>
            </a:extLst>
          </p:cNvPr>
          <p:cNvSpPr txBox="1"/>
          <p:nvPr/>
        </p:nvSpPr>
        <p:spPr>
          <a:xfrm>
            <a:off x="8299452" y="4187591"/>
            <a:ext cx="2805430" cy="9079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  <a:defRPr/>
            </a:pPr>
            <a:r>
              <a:rPr lang="en-US" sz="1600" dirty="0">
                <a:latin typeface="Calibri"/>
                <a:cs typeface="Calibri"/>
              </a:rPr>
              <a:t>Where is </a:t>
            </a:r>
            <a:r>
              <a:rPr lang="en-US" sz="1600" i="1" dirty="0">
                <a:latin typeface="Calibri"/>
                <a:cs typeface="Calibri"/>
              </a:rPr>
              <a:t>A Bug’s Life</a:t>
            </a:r>
            <a:r>
              <a:rPr lang="en-US" sz="1600" dirty="0">
                <a:latin typeface="Calibri"/>
                <a:cs typeface="Calibri"/>
              </a:rPr>
              <a:t> playing …</a:t>
            </a:r>
            <a:endParaRPr lang="en-US" sz="1600" i="1" dirty="0">
              <a:latin typeface="Calibri"/>
              <a:cs typeface="Calibri"/>
            </a:endParaRPr>
          </a:p>
          <a:p>
            <a:pPr>
              <a:spcBef>
                <a:spcPts val="300"/>
              </a:spcBef>
              <a:defRPr/>
            </a:pPr>
            <a:r>
              <a:rPr lang="en-US" sz="1600" i="1" dirty="0">
                <a:latin typeface="Calibri"/>
                <a:cs typeface="Calibri"/>
              </a:rPr>
              <a:t>Let It Be</a:t>
            </a:r>
            <a:r>
              <a:rPr lang="en-US" sz="1600" dirty="0">
                <a:latin typeface="Calibri"/>
                <a:cs typeface="Calibri"/>
              </a:rPr>
              <a:t> was recorded …</a:t>
            </a:r>
          </a:p>
          <a:p>
            <a:pPr>
              <a:spcBef>
                <a:spcPts val="300"/>
              </a:spcBef>
              <a:defRPr/>
            </a:pPr>
            <a:r>
              <a:rPr lang="en-US" sz="1600" dirty="0">
                <a:latin typeface="Calibri"/>
                <a:cs typeface="Calibri"/>
              </a:rPr>
              <a:t>… a mutation on the </a:t>
            </a:r>
            <a:r>
              <a:rPr lang="en-US" sz="1600" i="1" dirty="0">
                <a:latin typeface="Calibri"/>
                <a:cs typeface="Calibri"/>
              </a:rPr>
              <a:t>for</a:t>
            </a:r>
            <a:r>
              <a:rPr lang="en-US" sz="1600" dirty="0">
                <a:latin typeface="Calibri"/>
                <a:cs typeface="Calibri"/>
              </a:rPr>
              <a:t> gene …</a:t>
            </a:r>
            <a:endParaRPr lang="en-US" sz="1600" i="1" dirty="0">
              <a:latin typeface="Calibri"/>
              <a:cs typeface="Calibri"/>
            </a:endParaRP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04EF4531-DA70-6E72-D971-1B4DE41224BC}"/>
              </a:ext>
            </a:extLst>
          </p:cNvPr>
          <p:cNvSpPr/>
          <p:nvPr/>
        </p:nvSpPr>
        <p:spPr>
          <a:xfrm>
            <a:off x="4562403" y="3728343"/>
            <a:ext cx="3181385" cy="184398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4400">
              <a:latin typeface="Calibri"/>
              <a:cs typeface="Calibri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1F5AF7B-FBAF-3A5B-7E27-6B5F9CAB0BCF}"/>
              </a:ext>
            </a:extLst>
          </p:cNvPr>
          <p:cNvSpPr txBox="1"/>
          <p:nvPr/>
        </p:nvSpPr>
        <p:spPr>
          <a:xfrm>
            <a:off x="5177351" y="3782479"/>
            <a:ext cx="1837298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b="1" dirty="0">
                <a:latin typeface="Calibri"/>
                <a:cs typeface="Calibri"/>
              </a:rPr>
              <a:t>world knowledge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4830575-EFA0-49B8-A16E-235AB93E549B}"/>
              </a:ext>
            </a:extLst>
          </p:cNvPr>
          <p:cNvSpPr txBox="1"/>
          <p:nvPr/>
        </p:nvSpPr>
        <p:spPr>
          <a:xfrm>
            <a:off x="4562403" y="4205947"/>
            <a:ext cx="3176785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  <a:defRPr/>
            </a:pPr>
            <a:r>
              <a:rPr lang="en-US" sz="1600" dirty="0">
                <a:latin typeface="Calibri"/>
                <a:cs typeface="Calibri"/>
              </a:rPr>
              <a:t>Mary and Sue are sisters.</a:t>
            </a:r>
          </a:p>
          <a:p>
            <a:pPr algn="ctr">
              <a:spcBef>
                <a:spcPts val="300"/>
              </a:spcBef>
              <a:defRPr/>
            </a:pPr>
            <a:r>
              <a:rPr lang="en-US" sz="1600" dirty="0">
                <a:latin typeface="Calibri"/>
                <a:cs typeface="Calibri"/>
              </a:rPr>
              <a:t>Mary and Sue are mothers.</a:t>
            </a:r>
          </a:p>
        </p:txBody>
      </p:sp>
      <p:grpSp>
        <p:nvGrpSpPr>
          <p:cNvPr id="21" name="Group 80">
            <a:extLst>
              <a:ext uri="{FF2B5EF4-FFF2-40B4-BE49-F238E27FC236}">
                <a16:creationId xmlns:a16="http://schemas.microsoft.com/office/drawing/2014/main" id="{CDCCEFDE-7238-B346-F628-75D5EAEFF559}"/>
              </a:ext>
            </a:extLst>
          </p:cNvPr>
          <p:cNvGrpSpPr>
            <a:grpSpLocks/>
          </p:cNvGrpSpPr>
          <p:nvPr/>
        </p:nvGrpSpPr>
        <p:grpSpPr bwMode="auto">
          <a:xfrm>
            <a:off x="661216" y="4396486"/>
            <a:ext cx="2755295" cy="533400"/>
            <a:chOff x="3686175" y="2535809"/>
            <a:chExt cx="1774825" cy="337261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461C2E30-0B47-8F6D-B4D9-BD209F8A5A46}"/>
                </a:ext>
              </a:extLst>
            </p:cNvPr>
            <p:cNvSpPr/>
            <p:nvPr/>
          </p:nvSpPr>
          <p:spPr>
            <a:xfrm>
              <a:off x="3686175" y="2535809"/>
              <a:ext cx="182101" cy="145262"/>
            </a:xfrm>
            <a:prstGeom prst="rect">
              <a:avLst/>
            </a:prstGeom>
            <a:solidFill>
              <a:srgbClr val="7A9FE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4400">
                <a:latin typeface="Calibri"/>
                <a:cs typeface="Calibri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BDBEFD28-E9CF-43CB-5F3A-77FDDBD78301}"/>
                </a:ext>
              </a:extLst>
            </p:cNvPr>
            <p:cNvSpPr/>
            <p:nvPr/>
          </p:nvSpPr>
          <p:spPr>
            <a:xfrm>
              <a:off x="3897307" y="2535809"/>
              <a:ext cx="237523" cy="145262"/>
            </a:xfrm>
            <a:prstGeom prst="rect">
              <a:avLst/>
            </a:prstGeom>
            <a:solidFill>
              <a:srgbClr val="7A9FE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4400">
                <a:latin typeface="Calibri"/>
                <a:cs typeface="Calibri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34371CF-51DB-9F43-0A66-4978401611DB}"/>
                </a:ext>
              </a:extLst>
            </p:cNvPr>
            <p:cNvSpPr/>
            <p:nvPr/>
          </p:nvSpPr>
          <p:spPr>
            <a:xfrm>
              <a:off x="4159901" y="2535809"/>
              <a:ext cx="493520" cy="145262"/>
            </a:xfrm>
            <a:prstGeom prst="rect">
              <a:avLst/>
            </a:prstGeom>
            <a:solidFill>
              <a:srgbClr val="7A9FE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4400">
                <a:latin typeface="Calibri"/>
                <a:cs typeface="Calibri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46C0A402-04FC-F6E4-721E-6D5D31AACB8E}"/>
                </a:ext>
              </a:extLst>
            </p:cNvPr>
            <p:cNvSpPr/>
            <p:nvPr/>
          </p:nvSpPr>
          <p:spPr>
            <a:xfrm>
              <a:off x="4678494" y="2535809"/>
              <a:ext cx="328573" cy="145262"/>
            </a:xfrm>
            <a:prstGeom prst="rect">
              <a:avLst/>
            </a:prstGeom>
            <a:solidFill>
              <a:srgbClr val="7A9FE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4400">
                <a:latin typeface="Calibri"/>
                <a:cs typeface="Calibri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0850208A-D271-E667-9696-20B06212491A}"/>
                </a:ext>
              </a:extLst>
            </p:cNvPr>
            <p:cNvSpPr/>
            <p:nvPr/>
          </p:nvSpPr>
          <p:spPr>
            <a:xfrm>
              <a:off x="5029500" y="2535809"/>
              <a:ext cx="431500" cy="145262"/>
            </a:xfrm>
            <a:prstGeom prst="rect">
              <a:avLst/>
            </a:prstGeom>
            <a:solidFill>
              <a:srgbClr val="7A9FE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4400">
                <a:latin typeface="Calibri"/>
                <a:cs typeface="Calibri"/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C6EF0AB7-19E9-9CED-B3E5-F0EB96C9F3DD}"/>
                </a:ext>
              </a:extLst>
            </p:cNvPr>
            <p:cNvSpPr/>
            <p:nvPr/>
          </p:nvSpPr>
          <p:spPr>
            <a:xfrm>
              <a:off x="3686175" y="2727808"/>
              <a:ext cx="182101" cy="145262"/>
            </a:xfrm>
            <a:prstGeom prst="rect">
              <a:avLst/>
            </a:prstGeom>
            <a:solidFill>
              <a:srgbClr val="7A9FE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4400">
                <a:latin typeface="Calibri"/>
                <a:cs typeface="Calibri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DA1A0294-BD12-B67A-FF9A-4181A76CD5D5}"/>
                </a:ext>
              </a:extLst>
            </p:cNvPr>
            <p:cNvSpPr/>
            <p:nvPr/>
          </p:nvSpPr>
          <p:spPr>
            <a:xfrm>
              <a:off x="3897307" y="2727808"/>
              <a:ext cx="484283" cy="145262"/>
            </a:xfrm>
            <a:prstGeom prst="rect">
              <a:avLst/>
            </a:prstGeom>
            <a:solidFill>
              <a:srgbClr val="7A9FE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4400">
                <a:latin typeface="Calibri"/>
                <a:cs typeface="Calibri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08D93F1D-87DA-1A5C-0945-BDDA1E8AFE38}"/>
                </a:ext>
              </a:extLst>
            </p:cNvPr>
            <p:cNvSpPr/>
            <p:nvPr/>
          </p:nvSpPr>
          <p:spPr>
            <a:xfrm>
              <a:off x="4413259" y="2727808"/>
              <a:ext cx="593808" cy="145262"/>
            </a:xfrm>
            <a:prstGeom prst="rect">
              <a:avLst/>
            </a:prstGeom>
            <a:solidFill>
              <a:srgbClr val="7A9FE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4400">
                <a:latin typeface="Calibri"/>
                <a:cs typeface="Calibri"/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7ADE69AD-D568-D2E4-AF27-14F4E212195B}"/>
                </a:ext>
              </a:extLst>
            </p:cNvPr>
            <p:cNvSpPr/>
            <p:nvPr/>
          </p:nvSpPr>
          <p:spPr>
            <a:xfrm>
              <a:off x="5029500" y="2727808"/>
              <a:ext cx="431500" cy="145262"/>
            </a:xfrm>
            <a:prstGeom prst="rect">
              <a:avLst/>
            </a:prstGeom>
            <a:solidFill>
              <a:srgbClr val="7A9FE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4400">
                <a:latin typeface="Calibri"/>
                <a:cs typeface="Calibri"/>
              </a:endParaRP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1117AF14-B7DA-9498-006C-2A59C895EE30}"/>
              </a:ext>
            </a:extLst>
          </p:cNvPr>
          <p:cNvSpPr txBox="1"/>
          <p:nvPr/>
        </p:nvSpPr>
        <p:spPr>
          <a:xfrm>
            <a:off x="585016" y="4344476"/>
            <a:ext cx="2895600" cy="609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  <a:defRPr/>
            </a:pPr>
            <a:r>
              <a:rPr lang="en-US" sz="1500" dirty="0">
                <a:latin typeface="Calibri"/>
                <a:cs typeface="Calibri"/>
              </a:rPr>
              <a:t>the New York-New Haven Railroad</a:t>
            </a:r>
          </a:p>
          <a:p>
            <a:pPr algn="ctr">
              <a:spcBef>
                <a:spcPts val="300"/>
              </a:spcBef>
              <a:defRPr/>
            </a:pPr>
            <a:r>
              <a:rPr lang="en-US" sz="1500" dirty="0">
                <a:latin typeface="Calibri"/>
                <a:cs typeface="Calibri"/>
              </a:rPr>
              <a:t>the New York-New Haven Railroad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1E0F6D7-A507-82CA-9974-8713D5ABE15E}"/>
              </a:ext>
            </a:extLst>
          </p:cNvPr>
          <p:cNvSpPr txBox="1"/>
          <p:nvPr/>
        </p:nvSpPr>
        <p:spPr>
          <a:xfrm>
            <a:off x="254908" y="5775802"/>
            <a:ext cx="70499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+mn-lt"/>
              </a:rPr>
              <a:t>Neologism</a:t>
            </a:r>
            <a:r>
              <a:rPr lang="en-US" dirty="0">
                <a:latin typeface="+mn-lt"/>
              </a:rPr>
              <a:t> </a:t>
            </a:r>
            <a:r>
              <a:rPr lang="en-US" dirty="0">
                <a:latin typeface="+mn-lt"/>
                <a:sym typeface="Wingdings" panose="05000000000000000000" pitchFamily="2" charset="2"/>
              </a:rPr>
              <a:t> a newly coined word or expression</a:t>
            </a:r>
          </a:p>
          <a:p>
            <a:r>
              <a:rPr lang="en-US" dirty="0">
                <a:solidFill>
                  <a:srgbClr val="FF0000"/>
                </a:solidFill>
                <a:latin typeface="+mn-lt"/>
                <a:sym typeface="Wingdings" panose="05000000000000000000" pitchFamily="2" charset="2"/>
              </a:rPr>
              <a:t>Idioms</a:t>
            </a:r>
            <a:r>
              <a:rPr lang="en-US" dirty="0">
                <a:latin typeface="+mn-lt"/>
                <a:sym typeface="Wingdings" panose="05000000000000000000" pitchFamily="2" charset="2"/>
              </a:rPr>
              <a:t>  </a:t>
            </a:r>
            <a:r>
              <a:rPr lang="en-US" b="0" i="0" dirty="0">
                <a:solidFill>
                  <a:srgbClr val="202124"/>
                </a:solidFill>
                <a:effectLst/>
                <a:latin typeface="+mn-lt"/>
              </a:rPr>
              <a:t>a group of words established by usage as having a meaning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2688334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BBE26AC-FFD8-3FAA-8B73-8F6C7D7F3C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521" y="274638"/>
            <a:ext cx="10214204" cy="1143000"/>
          </a:xfrm>
        </p:spPr>
        <p:txBody>
          <a:bodyPr/>
          <a:lstStyle/>
          <a:p>
            <a:r>
              <a:rPr lang="en-US" dirty="0"/>
              <a:t>What to do?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AA6C378-81A2-21FE-E841-79AA8F0961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7558" y="1697038"/>
            <a:ext cx="11433941" cy="4525962"/>
          </a:xfrm>
        </p:spPr>
        <p:txBody>
          <a:bodyPr/>
          <a:lstStyle/>
          <a:p>
            <a:r>
              <a:rPr lang="en-US" sz="2400" dirty="0"/>
              <a:t>The task is difficult!  What tools do we need?</a:t>
            </a:r>
          </a:p>
          <a:p>
            <a:pPr lvl="1"/>
            <a:r>
              <a:rPr lang="en-US" dirty="0"/>
              <a:t>Knowledge about language</a:t>
            </a:r>
          </a:p>
          <a:p>
            <a:pPr lvl="1"/>
            <a:r>
              <a:rPr lang="en-US" dirty="0"/>
              <a:t>Knowledge about the world</a:t>
            </a:r>
          </a:p>
          <a:p>
            <a:pPr lvl="1"/>
            <a:r>
              <a:rPr lang="en-US" dirty="0"/>
              <a:t>A way to combine knowledge sources</a:t>
            </a:r>
          </a:p>
          <a:p>
            <a:pPr lvl="1"/>
            <a:endParaRPr lang="en-US" dirty="0"/>
          </a:p>
          <a:p>
            <a:r>
              <a:rPr lang="en-US" sz="2400" dirty="0"/>
              <a:t>How we generally do this:</a:t>
            </a:r>
          </a:p>
          <a:p>
            <a:pPr lvl="1"/>
            <a:r>
              <a:rPr lang="en-US" dirty="0"/>
              <a:t>probabilistic models built from language data</a:t>
            </a:r>
          </a:p>
          <a:p>
            <a:pPr lvl="2"/>
            <a:r>
              <a:rPr lang="en-US" dirty="0"/>
              <a:t>P(“</a:t>
            </a:r>
            <a:r>
              <a:rPr lang="en-US" dirty="0" err="1"/>
              <a:t>maison</a:t>
            </a:r>
            <a:r>
              <a:rPr lang="en-US" dirty="0"/>
              <a:t>”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“house”)   high</a:t>
            </a:r>
          </a:p>
          <a:p>
            <a:pPr lvl="2"/>
            <a:r>
              <a:rPr lang="en-US" dirty="0"/>
              <a:t>P(“</a:t>
            </a:r>
            <a:r>
              <a:rPr lang="en-US" dirty="0" err="1"/>
              <a:t>L’avocat</a:t>
            </a:r>
            <a:r>
              <a:rPr lang="en-US" dirty="0"/>
              <a:t> </a:t>
            </a:r>
            <a:r>
              <a:rPr lang="en-US" dirty="0" err="1"/>
              <a:t>général</a:t>
            </a:r>
            <a:r>
              <a:rPr lang="en-US" dirty="0"/>
              <a:t>”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“the general avocado”)   low</a:t>
            </a:r>
          </a:p>
          <a:p>
            <a:pPr lvl="1"/>
            <a:r>
              <a:rPr lang="en-US" dirty="0"/>
              <a:t>Luckily, rough text features can often do half the job.</a:t>
            </a:r>
          </a:p>
          <a:p>
            <a:endParaRPr lang="en-US" dirty="0"/>
          </a:p>
        </p:txBody>
      </p:sp>
      <p:grpSp>
        <p:nvGrpSpPr>
          <p:cNvPr id="2" name="Google Shape;226;p23">
            <a:extLst>
              <a:ext uri="{FF2B5EF4-FFF2-40B4-BE49-F238E27FC236}">
                <a16:creationId xmlns:a16="http://schemas.microsoft.com/office/drawing/2014/main" id="{91AE7CCA-ABDC-8F75-3836-CA9E9D3C82B7}"/>
              </a:ext>
            </a:extLst>
          </p:cNvPr>
          <p:cNvGrpSpPr/>
          <p:nvPr/>
        </p:nvGrpSpPr>
        <p:grpSpPr>
          <a:xfrm>
            <a:off x="10197344" y="-64697"/>
            <a:ext cx="2410208" cy="2190775"/>
            <a:chOff x="7132025" y="-63150"/>
            <a:chExt cx="2410208" cy="2190775"/>
          </a:xfrm>
        </p:grpSpPr>
        <p:sp>
          <p:nvSpPr>
            <p:cNvPr id="4" name="Google Shape;227;p23">
              <a:extLst>
                <a:ext uri="{FF2B5EF4-FFF2-40B4-BE49-F238E27FC236}">
                  <a16:creationId xmlns:a16="http://schemas.microsoft.com/office/drawing/2014/main" id="{21AEEFC3-081A-34AD-1E6E-232519B8EC68}"/>
                </a:ext>
              </a:extLst>
            </p:cNvPr>
            <p:cNvSpPr/>
            <p:nvPr/>
          </p:nvSpPr>
          <p:spPr>
            <a:xfrm rot="10800000" flipH="1">
              <a:off x="7274600" y="-17209"/>
              <a:ext cx="1869356" cy="2144834"/>
            </a:xfrm>
            <a:custGeom>
              <a:avLst/>
              <a:gdLst/>
              <a:ahLst/>
              <a:cxnLst/>
              <a:rect l="l" t="t" r="r" b="b"/>
              <a:pathLst>
                <a:path w="46137" h="52936" extrusionOk="0">
                  <a:moveTo>
                    <a:pt x="46137" y="0"/>
                  </a:moveTo>
                  <a:lnTo>
                    <a:pt x="31599" y="0"/>
                  </a:lnTo>
                  <a:cubicBezTo>
                    <a:pt x="29635" y="0"/>
                    <a:pt x="27813" y="1084"/>
                    <a:pt x="26896" y="2810"/>
                  </a:cubicBezTo>
                  <a:lnTo>
                    <a:pt x="0" y="52935"/>
                  </a:lnTo>
                  <a:lnTo>
                    <a:pt x="46137" y="52935"/>
                  </a:lnTo>
                  <a:lnTo>
                    <a:pt x="46137" y="0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" name="Google Shape;228;p23">
              <a:extLst>
                <a:ext uri="{FF2B5EF4-FFF2-40B4-BE49-F238E27FC236}">
                  <a16:creationId xmlns:a16="http://schemas.microsoft.com/office/drawing/2014/main" id="{1B885334-45C5-D92C-B9C7-FC18D43A159F}"/>
                </a:ext>
              </a:extLst>
            </p:cNvPr>
            <p:cNvSpPr/>
            <p:nvPr/>
          </p:nvSpPr>
          <p:spPr>
            <a:xfrm>
              <a:off x="8134575" y="-63150"/>
              <a:ext cx="1407658" cy="1095603"/>
            </a:xfrm>
            <a:custGeom>
              <a:avLst/>
              <a:gdLst/>
              <a:ahLst/>
              <a:cxnLst/>
              <a:rect l="l" t="t" r="r" b="b"/>
              <a:pathLst>
                <a:path w="34910" h="27171" extrusionOk="0">
                  <a:moveTo>
                    <a:pt x="13264" y="12"/>
                  </a:moveTo>
                  <a:lnTo>
                    <a:pt x="1072" y="22765"/>
                  </a:lnTo>
                  <a:cubicBezTo>
                    <a:pt x="0" y="24765"/>
                    <a:pt x="1453" y="27171"/>
                    <a:pt x="3739" y="27171"/>
                  </a:cubicBezTo>
                  <a:lnTo>
                    <a:pt x="18526" y="27171"/>
                  </a:lnTo>
                  <a:cubicBezTo>
                    <a:pt x="19645" y="27171"/>
                    <a:pt x="20669" y="26563"/>
                    <a:pt x="21193" y="25587"/>
                  </a:cubicBezTo>
                  <a:lnTo>
                    <a:pt x="34909" y="1"/>
                  </a:lnTo>
                  <a:lnTo>
                    <a:pt x="13264" y="1"/>
                  </a:lnTo>
                  <a:close/>
                </a:path>
              </a:pathLst>
            </a:custGeom>
            <a:gradFill>
              <a:gsLst>
                <a:gs pos="0">
                  <a:srgbClr val="00929B"/>
                </a:gs>
                <a:gs pos="100000">
                  <a:srgbClr val="00373D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" name="Google Shape;229;p23">
              <a:extLst>
                <a:ext uri="{FF2B5EF4-FFF2-40B4-BE49-F238E27FC236}">
                  <a16:creationId xmlns:a16="http://schemas.microsoft.com/office/drawing/2014/main" id="{EB1EED2F-6C66-1ACD-15FA-EA8AE227B320}"/>
                </a:ext>
              </a:extLst>
            </p:cNvPr>
            <p:cNvSpPr/>
            <p:nvPr/>
          </p:nvSpPr>
          <p:spPr>
            <a:xfrm>
              <a:off x="8261925" y="535000"/>
              <a:ext cx="818600" cy="1140325"/>
            </a:xfrm>
            <a:custGeom>
              <a:avLst/>
              <a:gdLst/>
              <a:ahLst/>
              <a:cxnLst/>
              <a:rect l="l" t="t" r="r" b="b"/>
              <a:pathLst>
                <a:path w="32744" h="45613" extrusionOk="0">
                  <a:moveTo>
                    <a:pt x="23671" y="1488"/>
                  </a:moveTo>
                  <a:lnTo>
                    <a:pt x="1" y="45613"/>
                  </a:lnTo>
                  <a:lnTo>
                    <a:pt x="8288" y="45613"/>
                  </a:lnTo>
                  <a:lnTo>
                    <a:pt x="32743" y="0"/>
                  </a:lnTo>
                  <a:lnTo>
                    <a:pt x="26171" y="0"/>
                  </a:lnTo>
                  <a:cubicBezTo>
                    <a:pt x="25123" y="0"/>
                    <a:pt x="24159" y="572"/>
                    <a:pt x="23671" y="1488"/>
                  </a:cubicBezTo>
                  <a:close/>
                </a:path>
              </a:pathLst>
            </a:custGeom>
            <a:gradFill>
              <a:gsLst>
                <a:gs pos="0">
                  <a:srgbClr val="323366"/>
                </a:gs>
                <a:gs pos="63000">
                  <a:srgbClr val="194175"/>
                </a:gs>
                <a:gs pos="100000">
                  <a:srgbClr val="004F83"/>
                </a:gs>
              </a:gsLst>
              <a:lin ang="80993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cxnSp>
          <p:nvCxnSpPr>
            <p:cNvPr id="8" name="Google Shape;230;p23">
              <a:extLst>
                <a:ext uri="{FF2B5EF4-FFF2-40B4-BE49-F238E27FC236}">
                  <a16:creationId xmlns:a16="http://schemas.microsoft.com/office/drawing/2014/main" id="{A8779F0C-BD3B-F597-B246-19C9382BF4EF}"/>
                </a:ext>
              </a:extLst>
            </p:cNvPr>
            <p:cNvCxnSpPr/>
            <p:nvPr/>
          </p:nvCxnSpPr>
          <p:spPr>
            <a:xfrm rot="10800000" flipH="1">
              <a:off x="8012900" y="40425"/>
              <a:ext cx="416100" cy="720600"/>
            </a:xfrm>
            <a:prstGeom prst="straightConnector1">
              <a:avLst/>
            </a:pr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" name="Google Shape;231;p23">
              <a:extLst>
                <a:ext uri="{FF2B5EF4-FFF2-40B4-BE49-F238E27FC236}">
                  <a16:creationId xmlns:a16="http://schemas.microsoft.com/office/drawing/2014/main" id="{15D2D908-7D48-A596-D37E-85D6F4530BD5}"/>
                </a:ext>
              </a:extLst>
            </p:cNvPr>
            <p:cNvCxnSpPr/>
            <p:nvPr/>
          </p:nvCxnSpPr>
          <p:spPr>
            <a:xfrm rot="10800000">
              <a:off x="7132025" y="-4875"/>
              <a:ext cx="749700" cy="1344600"/>
            </a:xfrm>
            <a:prstGeom prst="straightConnector1">
              <a:avLst/>
            </a:prstGeom>
            <a:noFill/>
            <a:ln w="19050" cap="flat" cmpd="sng">
              <a:solidFill>
                <a:srgbClr val="004F8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35589040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4E97C8-43A3-4A52-C83D-B69D8DABCF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C8322F4-6549-7246-1B8D-78D3FD0029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72925"/>
            <a:ext cx="12192000" cy="6930925"/>
          </a:xfrm>
          <a:prstGeom prst="rect">
            <a:avLst/>
          </a:prstGeom>
        </p:spPr>
      </p:pic>
      <p:sp>
        <p:nvSpPr>
          <p:cNvPr id="17" name="Google Shape;403;p36">
            <a:extLst>
              <a:ext uri="{FF2B5EF4-FFF2-40B4-BE49-F238E27FC236}">
                <a16:creationId xmlns:a16="http://schemas.microsoft.com/office/drawing/2014/main" id="{6CBD0559-5D96-B4E1-89B3-565FB50A3FDB}"/>
              </a:ext>
            </a:extLst>
          </p:cNvPr>
          <p:cNvSpPr txBox="1">
            <a:spLocks/>
          </p:cNvSpPr>
          <p:nvPr/>
        </p:nvSpPr>
        <p:spPr>
          <a:xfrm>
            <a:off x="529020" y="802343"/>
            <a:ext cx="7518400" cy="1546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algn="l" defTabSz="91442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MY" sz="7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Thank You!</a:t>
            </a:r>
          </a:p>
        </p:txBody>
      </p:sp>
      <p:sp>
        <p:nvSpPr>
          <p:cNvPr id="18" name="Google Shape;405;p36">
            <a:extLst>
              <a:ext uri="{FF2B5EF4-FFF2-40B4-BE49-F238E27FC236}">
                <a16:creationId xmlns:a16="http://schemas.microsoft.com/office/drawing/2014/main" id="{D10F4534-F4A9-2014-F979-AF43538F57B7}"/>
              </a:ext>
            </a:extLst>
          </p:cNvPr>
          <p:cNvSpPr txBox="1">
            <a:spLocks/>
          </p:cNvSpPr>
          <p:nvPr/>
        </p:nvSpPr>
        <p:spPr>
          <a:xfrm>
            <a:off x="672312" y="2348743"/>
            <a:ext cx="5171440" cy="785382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228605" indent="-228605" algn="l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800"/>
              </a:spcBef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You can reach me at:</a:t>
            </a:r>
          </a:p>
        </p:txBody>
      </p:sp>
      <p:pic>
        <p:nvPicPr>
          <p:cNvPr id="19" name="Picture 8" descr="Blue Email Icon PNG Image - Free Transparent PNG Images, Icons and Clip Arts">
            <a:extLst>
              <a:ext uri="{FF2B5EF4-FFF2-40B4-BE49-F238E27FC236}">
                <a16:creationId xmlns:a16="http://schemas.microsoft.com/office/drawing/2014/main" id="{D7B673EA-A3DC-8C92-1BF1-1DD320960F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372" y="3202828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C6B5A82-EA27-718C-DDE9-673052C9A4BA}"/>
              </a:ext>
            </a:extLst>
          </p:cNvPr>
          <p:cNvSpPr txBox="1"/>
          <p:nvPr/>
        </p:nvSpPr>
        <p:spPr>
          <a:xfrm>
            <a:off x="1346170" y="3265833"/>
            <a:ext cx="3877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bg1"/>
                </a:solidFill>
                <a:latin typeface="Maven Pro" panose="020B0604020202020204" charset="0"/>
                <a:cs typeface="Times New Roman" panose="02020603050405020304" pitchFamily="18" charset="0"/>
              </a:rPr>
              <a:t>raheem@apu.edu.my</a:t>
            </a:r>
            <a:endParaRPr lang="en-GB" i="1" dirty="0">
              <a:solidFill>
                <a:schemeClr val="bg1"/>
              </a:solidFill>
              <a:latin typeface="Maven Pro" panose="020B0604020202020204" charset="0"/>
              <a:cs typeface="Times New Roman" panose="02020603050405020304" pitchFamily="18" charset="0"/>
            </a:endParaRPr>
          </a:p>
        </p:txBody>
      </p:sp>
      <p:pic>
        <p:nvPicPr>
          <p:cNvPr id="21" name="Picture 2" descr="Circle, linkedin, logo, media, network, share, social icon">
            <a:extLst>
              <a:ext uri="{FF2B5EF4-FFF2-40B4-BE49-F238E27FC236}">
                <a16:creationId xmlns:a16="http://schemas.microsoft.com/office/drawing/2014/main" id="{3E7B10C2-A913-C60F-A1BF-AA3E670546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372" y="3895143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3A763FF9-136F-A31C-69AA-F6A4D2CB0E36}"/>
              </a:ext>
            </a:extLst>
          </p:cNvPr>
          <p:cNvSpPr/>
          <p:nvPr/>
        </p:nvSpPr>
        <p:spPr>
          <a:xfrm>
            <a:off x="1346170" y="3971576"/>
            <a:ext cx="4428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>
                <a:solidFill>
                  <a:schemeClr val="bg1"/>
                </a:solidFill>
                <a:latin typeface="Maven Pro" panose="020B0604020202020204" charset="0"/>
                <a:cs typeface="Times New Roman" panose="02020603050405020304" pitchFamily="18" charset="0"/>
              </a:rPr>
              <a:t>https://www.linkedin.com/in/mafas-raheem/</a:t>
            </a:r>
          </a:p>
        </p:txBody>
      </p:sp>
    </p:spTree>
    <p:extLst>
      <p:ext uri="{BB962C8B-B14F-4D97-AF65-F5344CB8AC3E}">
        <p14:creationId xmlns:p14="http://schemas.microsoft.com/office/powerpoint/2010/main" val="29063104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FC2D20-CFE9-637B-05E7-01979799DA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226;p23">
            <a:extLst>
              <a:ext uri="{FF2B5EF4-FFF2-40B4-BE49-F238E27FC236}">
                <a16:creationId xmlns:a16="http://schemas.microsoft.com/office/drawing/2014/main" id="{0E9EF273-C10C-2C8A-724A-D69A78B1AFA4}"/>
              </a:ext>
            </a:extLst>
          </p:cNvPr>
          <p:cNvGrpSpPr/>
          <p:nvPr/>
        </p:nvGrpSpPr>
        <p:grpSpPr>
          <a:xfrm>
            <a:off x="10197344" y="-64697"/>
            <a:ext cx="2410208" cy="2190775"/>
            <a:chOff x="7132025" y="-63150"/>
            <a:chExt cx="2410208" cy="2190775"/>
          </a:xfrm>
        </p:grpSpPr>
        <p:sp>
          <p:nvSpPr>
            <p:cNvPr id="3" name="Google Shape;227;p23">
              <a:extLst>
                <a:ext uri="{FF2B5EF4-FFF2-40B4-BE49-F238E27FC236}">
                  <a16:creationId xmlns:a16="http://schemas.microsoft.com/office/drawing/2014/main" id="{3EF11D32-F822-ECF7-4F45-5B8DF525AB17}"/>
                </a:ext>
              </a:extLst>
            </p:cNvPr>
            <p:cNvSpPr/>
            <p:nvPr/>
          </p:nvSpPr>
          <p:spPr>
            <a:xfrm rot="10800000" flipH="1">
              <a:off x="7274600" y="-17209"/>
              <a:ext cx="1869356" cy="2144834"/>
            </a:xfrm>
            <a:custGeom>
              <a:avLst/>
              <a:gdLst/>
              <a:ahLst/>
              <a:cxnLst/>
              <a:rect l="l" t="t" r="r" b="b"/>
              <a:pathLst>
                <a:path w="46137" h="52936" extrusionOk="0">
                  <a:moveTo>
                    <a:pt x="46137" y="0"/>
                  </a:moveTo>
                  <a:lnTo>
                    <a:pt x="31599" y="0"/>
                  </a:lnTo>
                  <a:cubicBezTo>
                    <a:pt x="29635" y="0"/>
                    <a:pt x="27813" y="1084"/>
                    <a:pt x="26896" y="2810"/>
                  </a:cubicBezTo>
                  <a:lnTo>
                    <a:pt x="0" y="52935"/>
                  </a:lnTo>
                  <a:lnTo>
                    <a:pt x="46137" y="52935"/>
                  </a:lnTo>
                  <a:lnTo>
                    <a:pt x="46137" y="0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" name="Google Shape;228;p23">
              <a:extLst>
                <a:ext uri="{FF2B5EF4-FFF2-40B4-BE49-F238E27FC236}">
                  <a16:creationId xmlns:a16="http://schemas.microsoft.com/office/drawing/2014/main" id="{A3552A97-3BFA-5E80-FF95-69E280EA6ECD}"/>
                </a:ext>
              </a:extLst>
            </p:cNvPr>
            <p:cNvSpPr/>
            <p:nvPr/>
          </p:nvSpPr>
          <p:spPr>
            <a:xfrm>
              <a:off x="8134575" y="-63150"/>
              <a:ext cx="1407658" cy="1095603"/>
            </a:xfrm>
            <a:custGeom>
              <a:avLst/>
              <a:gdLst/>
              <a:ahLst/>
              <a:cxnLst/>
              <a:rect l="l" t="t" r="r" b="b"/>
              <a:pathLst>
                <a:path w="34910" h="27171" extrusionOk="0">
                  <a:moveTo>
                    <a:pt x="13264" y="12"/>
                  </a:moveTo>
                  <a:lnTo>
                    <a:pt x="1072" y="22765"/>
                  </a:lnTo>
                  <a:cubicBezTo>
                    <a:pt x="0" y="24765"/>
                    <a:pt x="1453" y="27171"/>
                    <a:pt x="3739" y="27171"/>
                  </a:cubicBezTo>
                  <a:lnTo>
                    <a:pt x="18526" y="27171"/>
                  </a:lnTo>
                  <a:cubicBezTo>
                    <a:pt x="19645" y="27171"/>
                    <a:pt x="20669" y="26563"/>
                    <a:pt x="21193" y="25587"/>
                  </a:cubicBezTo>
                  <a:lnTo>
                    <a:pt x="34909" y="1"/>
                  </a:lnTo>
                  <a:lnTo>
                    <a:pt x="13264" y="1"/>
                  </a:lnTo>
                  <a:close/>
                </a:path>
              </a:pathLst>
            </a:custGeom>
            <a:gradFill>
              <a:gsLst>
                <a:gs pos="0">
                  <a:srgbClr val="00929B"/>
                </a:gs>
                <a:gs pos="100000">
                  <a:srgbClr val="00373D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" name="Google Shape;229;p23">
              <a:extLst>
                <a:ext uri="{FF2B5EF4-FFF2-40B4-BE49-F238E27FC236}">
                  <a16:creationId xmlns:a16="http://schemas.microsoft.com/office/drawing/2014/main" id="{BE075EA4-4FFF-D747-8016-1DEE886CE05C}"/>
                </a:ext>
              </a:extLst>
            </p:cNvPr>
            <p:cNvSpPr/>
            <p:nvPr/>
          </p:nvSpPr>
          <p:spPr>
            <a:xfrm>
              <a:off x="8261925" y="535000"/>
              <a:ext cx="818600" cy="1140325"/>
            </a:xfrm>
            <a:custGeom>
              <a:avLst/>
              <a:gdLst/>
              <a:ahLst/>
              <a:cxnLst/>
              <a:rect l="l" t="t" r="r" b="b"/>
              <a:pathLst>
                <a:path w="32744" h="45613" extrusionOk="0">
                  <a:moveTo>
                    <a:pt x="23671" y="1488"/>
                  </a:moveTo>
                  <a:lnTo>
                    <a:pt x="1" y="45613"/>
                  </a:lnTo>
                  <a:lnTo>
                    <a:pt x="8288" y="45613"/>
                  </a:lnTo>
                  <a:lnTo>
                    <a:pt x="32743" y="0"/>
                  </a:lnTo>
                  <a:lnTo>
                    <a:pt x="26171" y="0"/>
                  </a:lnTo>
                  <a:cubicBezTo>
                    <a:pt x="25123" y="0"/>
                    <a:pt x="24159" y="572"/>
                    <a:pt x="23671" y="1488"/>
                  </a:cubicBezTo>
                  <a:close/>
                </a:path>
              </a:pathLst>
            </a:custGeom>
            <a:gradFill>
              <a:gsLst>
                <a:gs pos="0">
                  <a:srgbClr val="323366"/>
                </a:gs>
                <a:gs pos="63000">
                  <a:srgbClr val="194175"/>
                </a:gs>
                <a:gs pos="100000">
                  <a:srgbClr val="004F83"/>
                </a:gs>
              </a:gsLst>
              <a:lin ang="80993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cxnSp>
          <p:nvCxnSpPr>
            <p:cNvPr id="6" name="Google Shape;230;p23">
              <a:extLst>
                <a:ext uri="{FF2B5EF4-FFF2-40B4-BE49-F238E27FC236}">
                  <a16:creationId xmlns:a16="http://schemas.microsoft.com/office/drawing/2014/main" id="{5A10D627-5BA7-42FF-18E0-C88A06E66BAD}"/>
                </a:ext>
              </a:extLst>
            </p:cNvPr>
            <p:cNvCxnSpPr/>
            <p:nvPr/>
          </p:nvCxnSpPr>
          <p:spPr>
            <a:xfrm rot="10800000" flipH="1">
              <a:off x="8012900" y="40425"/>
              <a:ext cx="416100" cy="720600"/>
            </a:xfrm>
            <a:prstGeom prst="straightConnector1">
              <a:avLst/>
            </a:pr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" name="Google Shape;231;p23">
              <a:extLst>
                <a:ext uri="{FF2B5EF4-FFF2-40B4-BE49-F238E27FC236}">
                  <a16:creationId xmlns:a16="http://schemas.microsoft.com/office/drawing/2014/main" id="{CB5F09BE-3F91-4862-7CA9-2892FE556C48}"/>
                </a:ext>
              </a:extLst>
            </p:cNvPr>
            <p:cNvCxnSpPr/>
            <p:nvPr/>
          </p:nvCxnSpPr>
          <p:spPr>
            <a:xfrm rot="10800000">
              <a:off x="7132025" y="-4875"/>
              <a:ext cx="749700" cy="1344600"/>
            </a:xfrm>
            <a:prstGeom prst="straightConnector1">
              <a:avLst/>
            </a:prstGeom>
            <a:noFill/>
            <a:ln w="19050" cap="flat" cmpd="sng">
              <a:solidFill>
                <a:srgbClr val="004F8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91874CC-29F0-F99E-0B7B-CD47FB64CF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132" y="1697038"/>
            <a:ext cx="11360368" cy="4525962"/>
          </a:xfrm>
        </p:spPr>
        <p:txBody>
          <a:bodyPr/>
          <a:lstStyle/>
          <a:p>
            <a:r>
              <a:rPr lang="en-US" sz="2400" dirty="0"/>
              <a:t>Data science involves using automated methods to analyze massive amounts of data and to extract knowledge from them.</a:t>
            </a:r>
          </a:p>
          <a:p>
            <a:endParaRPr lang="en-US" sz="2400" dirty="0"/>
          </a:p>
          <a:p>
            <a:r>
              <a:rPr lang="en-US" sz="2400" dirty="0"/>
              <a:t>Data science can turn the vast amounts of data the digital age generates into new insights and new knowledge.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6F36BE3A-A88B-C85C-D522-676EE7C6E7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969" y="274638"/>
            <a:ext cx="10112756" cy="1143000"/>
          </a:xfrm>
        </p:spPr>
        <p:txBody>
          <a:bodyPr/>
          <a:lstStyle/>
          <a:p>
            <a:r>
              <a:rPr lang="en-MY" dirty="0"/>
              <a:t>Data Science</a:t>
            </a:r>
          </a:p>
        </p:txBody>
      </p:sp>
      <p:pic>
        <p:nvPicPr>
          <p:cNvPr id="1026" name="Picture 2" descr="Image result for data scienc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0482" y="3627729"/>
            <a:ext cx="3034145" cy="2749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47091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2C3A05-BC4A-6FED-52DD-CF10B2F7E5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F0ABD1E-40B6-F8A9-5F30-D09FF4AC0A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97038"/>
            <a:ext cx="11391900" cy="4525962"/>
          </a:xfrm>
        </p:spPr>
        <p:txBody>
          <a:bodyPr/>
          <a:lstStyle/>
          <a:p>
            <a:pPr eaLnBrk="1" hangingPunct="1"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n-US" altLang="en-US" sz="2400" b="1" kern="1200" dirty="0">
                <a:solidFill>
                  <a:srgbClr val="00B050"/>
                </a:solidFill>
              </a:rPr>
              <a:t>Data Analysis </a:t>
            </a:r>
            <a:r>
              <a:rPr lang="en-US" altLang="en-US" sz="2400" kern="1200" dirty="0"/>
              <a:t>stands for human activities aimed at gaining some insight on a dataset. </a:t>
            </a:r>
          </a:p>
          <a:p>
            <a:pPr eaLnBrk="1" hangingPunct="1">
              <a:buClr>
                <a:srgbClr val="FF0000"/>
              </a:buClr>
              <a:buFont typeface="Wingdings" panose="05000000000000000000" pitchFamily="2" charset="2"/>
              <a:buChar char="§"/>
            </a:pPr>
            <a:endParaRPr lang="en-US" altLang="en-US" sz="2400" kern="1200" dirty="0"/>
          </a:p>
          <a:p>
            <a:pPr eaLnBrk="1" hangingPunct="1"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n-US" altLang="en-US" sz="2400" kern="1200" dirty="0"/>
              <a:t>An analyst can use some Data Analytics tools to obtain desired results, but in principle, Data Analysis can be performed without special data processing. </a:t>
            </a:r>
          </a:p>
          <a:p>
            <a:pPr eaLnBrk="1" hangingPunct="1">
              <a:buClr>
                <a:srgbClr val="FF0000"/>
              </a:buClr>
              <a:buFont typeface="Wingdings" panose="05000000000000000000" pitchFamily="2" charset="2"/>
              <a:buChar char="§"/>
            </a:pPr>
            <a:endParaRPr lang="en-US" altLang="en-US" sz="2400" kern="1200" dirty="0"/>
          </a:p>
          <a:p>
            <a:pPr eaLnBrk="1" hangingPunct="1"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n-US" altLang="en-US" sz="2400" kern="1200" dirty="0">
                <a:solidFill>
                  <a:srgbClr val="00B050"/>
                </a:solidFill>
              </a:rPr>
              <a:t>For example:</a:t>
            </a:r>
            <a:r>
              <a:rPr lang="en-US" altLang="en-US" sz="2400" i="1" kern="1200" dirty="0">
                <a:solidFill>
                  <a:srgbClr val="00B050"/>
                </a:solidFill>
              </a:rPr>
              <a:t> </a:t>
            </a:r>
            <a:r>
              <a:rPr lang="en-US" altLang="en-US" sz="2400" kern="1200" dirty="0"/>
              <a:t>A Forex trader can rely on his/her experience to open or close a trading position. 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75FACFC-6347-046C-8EB7-FAEFF98DE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900" y="274638"/>
            <a:ext cx="10140825" cy="1143000"/>
          </a:xfrm>
        </p:spPr>
        <p:txBody>
          <a:bodyPr/>
          <a:lstStyle/>
          <a:p>
            <a:r>
              <a:rPr lang="en-MY" dirty="0"/>
              <a:t>Data Analysis</a:t>
            </a:r>
          </a:p>
        </p:txBody>
      </p:sp>
      <p:grpSp>
        <p:nvGrpSpPr>
          <p:cNvPr id="2" name="Google Shape;226;p23">
            <a:extLst>
              <a:ext uri="{FF2B5EF4-FFF2-40B4-BE49-F238E27FC236}">
                <a16:creationId xmlns:a16="http://schemas.microsoft.com/office/drawing/2014/main" id="{81B2346D-AD1E-5A04-0FBD-B7EBE7AC9B0B}"/>
              </a:ext>
            </a:extLst>
          </p:cNvPr>
          <p:cNvGrpSpPr/>
          <p:nvPr/>
        </p:nvGrpSpPr>
        <p:grpSpPr>
          <a:xfrm>
            <a:off x="10197344" y="-64697"/>
            <a:ext cx="2410208" cy="2190775"/>
            <a:chOff x="7132025" y="-63150"/>
            <a:chExt cx="2410208" cy="2190775"/>
          </a:xfrm>
        </p:grpSpPr>
        <p:sp>
          <p:nvSpPr>
            <p:cNvPr id="3" name="Google Shape;227;p23">
              <a:extLst>
                <a:ext uri="{FF2B5EF4-FFF2-40B4-BE49-F238E27FC236}">
                  <a16:creationId xmlns:a16="http://schemas.microsoft.com/office/drawing/2014/main" id="{584640C3-4DDA-E721-4940-E361C6A0F622}"/>
                </a:ext>
              </a:extLst>
            </p:cNvPr>
            <p:cNvSpPr/>
            <p:nvPr/>
          </p:nvSpPr>
          <p:spPr>
            <a:xfrm rot="10800000" flipH="1">
              <a:off x="7274600" y="-17209"/>
              <a:ext cx="1869356" cy="2144834"/>
            </a:xfrm>
            <a:custGeom>
              <a:avLst/>
              <a:gdLst/>
              <a:ahLst/>
              <a:cxnLst/>
              <a:rect l="l" t="t" r="r" b="b"/>
              <a:pathLst>
                <a:path w="46137" h="52936" extrusionOk="0">
                  <a:moveTo>
                    <a:pt x="46137" y="0"/>
                  </a:moveTo>
                  <a:lnTo>
                    <a:pt x="31599" y="0"/>
                  </a:lnTo>
                  <a:cubicBezTo>
                    <a:pt x="29635" y="0"/>
                    <a:pt x="27813" y="1084"/>
                    <a:pt x="26896" y="2810"/>
                  </a:cubicBezTo>
                  <a:lnTo>
                    <a:pt x="0" y="52935"/>
                  </a:lnTo>
                  <a:lnTo>
                    <a:pt x="46137" y="52935"/>
                  </a:lnTo>
                  <a:lnTo>
                    <a:pt x="46137" y="0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" name="Google Shape;228;p23">
              <a:extLst>
                <a:ext uri="{FF2B5EF4-FFF2-40B4-BE49-F238E27FC236}">
                  <a16:creationId xmlns:a16="http://schemas.microsoft.com/office/drawing/2014/main" id="{5DB74619-C67B-77A2-C3BE-4B80A0C57633}"/>
                </a:ext>
              </a:extLst>
            </p:cNvPr>
            <p:cNvSpPr/>
            <p:nvPr/>
          </p:nvSpPr>
          <p:spPr>
            <a:xfrm>
              <a:off x="8134575" y="-63150"/>
              <a:ext cx="1407658" cy="1095603"/>
            </a:xfrm>
            <a:custGeom>
              <a:avLst/>
              <a:gdLst/>
              <a:ahLst/>
              <a:cxnLst/>
              <a:rect l="l" t="t" r="r" b="b"/>
              <a:pathLst>
                <a:path w="34910" h="27171" extrusionOk="0">
                  <a:moveTo>
                    <a:pt x="13264" y="12"/>
                  </a:moveTo>
                  <a:lnTo>
                    <a:pt x="1072" y="22765"/>
                  </a:lnTo>
                  <a:cubicBezTo>
                    <a:pt x="0" y="24765"/>
                    <a:pt x="1453" y="27171"/>
                    <a:pt x="3739" y="27171"/>
                  </a:cubicBezTo>
                  <a:lnTo>
                    <a:pt x="18526" y="27171"/>
                  </a:lnTo>
                  <a:cubicBezTo>
                    <a:pt x="19645" y="27171"/>
                    <a:pt x="20669" y="26563"/>
                    <a:pt x="21193" y="25587"/>
                  </a:cubicBezTo>
                  <a:lnTo>
                    <a:pt x="34909" y="1"/>
                  </a:lnTo>
                  <a:lnTo>
                    <a:pt x="13264" y="1"/>
                  </a:lnTo>
                  <a:close/>
                </a:path>
              </a:pathLst>
            </a:custGeom>
            <a:gradFill>
              <a:gsLst>
                <a:gs pos="0">
                  <a:srgbClr val="00929B"/>
                </a:gs>
                <a:gs pos="100000">
                  <a:srgbClr val="00373D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" name="Google Shape;229;p23">
              <a:extLst>
                <a:ext uri="{FF2B5EF4-FFF2-40B4-BE49-F238E27FC236}">
                  <a16:creationId xmlns:a16="http://schemas.microsoft.com/office/drawing/2014/main" id="{44176E6B-2FBF-7AEC-6E54-3FC55E482223}"/>
                </a:ext>
              </a:extLst>
            </p:cNvPr>
            <p:cNvSpPr/>
            <p:nvPr/>
          </p:nvSpPr>
          <p:spPr>
            <a:xfrm>
              <a:off x="8261925" y="535000"/>
              <a:ext cx="818600" cy="1140325"/>
            </a:xfrm>
            <a:custGeom>
              <a:avLst/>
              <a:gdLst/>
              <a:ahLst/>
              <a:cxnLst/>
              <a:rect l="l" t="t" r="r" b="b"/>
              <a:pathLst>
                <a:path w="32744" h="45613" extrusionOk="0">
                  <a:moveTo>
                    <a:pt x="23671" y="1488"/>
                  </a:moveTo>
                  <a:lnTo>
                    <a:pt x="1" y="45613"/>
                  </a:lnTo>
                  <a:lnTo>
                    <a:pt x="8288" y="45613"/>
                  </a:lnTo>
                  <a:lnTo>
                    <a:pt x="32743" y="0"/>
                  </a:lnTo>
                  <a:lnTo>
                    <a:pt x="26171" y="0"/>
                  </a:lnTo>
                  <a:cubicBezTo>
                    <a:pt x="25123" y="0"/>
                    <a:pt x="24159" y="572"/>
                    <a:pt x="23671" y="1488"/>
                  </a:cubicBezTo>
                  <a:close/>
                </a:path>
              </a:pathLst>
            </a:custGeom>
            <a:gradFill>
              <a:gsLst>
                <a:gs pos="0">
                  <a:srgbClr val="323366"/>
                </a:gs>
                <a:gs pos="63000">
                  <a:srgbClr val="194175"/>
                </a:gs>
                <a:gs pos="100000">
                  <a:srgbClr val="004F83"/>
                </a:gs>
              </a:gsLst>
              <a:lin ang="80993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cxnSp>
          <p:nvCxnSpPr>
            <p:cNvPr id="6" name="Google Shape;230;p23">
              <a:extLst>
                <a:ext uri="{FF2B5EF4-FFF2-40B4-BE49-F238E27FC236}">
                  <a16:creationId xmlns:a16="http://schemas.microsoft.com/office/drawing/2014/main" id="{9D6A7BBF-FDA2-BC13-944A-D81EF8723425}"/>
                </a:ext>
              </a:extLst>
            </p:cNvPr>
            <p:cNvCxnSpPr/>
            <p:nvPr/>
          </p:nvCxnSpPr>
          <p:spPr>
            <a:xfrm rot="10800000" flipH="1">
              <a:off x="8012900" y="40425"/>
              <a:ext cx="416100" cy="720600"/>
            </a:xfrm>
            <a:prstGeom prst="straightConnector1">
              <a:avLst/>
            </a:pr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" name="Google Shape;231;p23">
              <a:extLst>
                <a:ext uri="{FF2B5EF4-FFF2-40B4-BE49-F238E27FC236}">
                  <a16:creationId xmlns:a16="http://schemas.microsoft.com/office/drawing/2014/main" id="{696C7512-F76B-130E-F4CB-252E67EB03C1}"/>
                </a:ext>
              </a:extLst>
            </p:cNvPr>
            <p:cNvCxnSpPr/>
            <p:nvPr/>
          </p:nvCxnSpPr>
          <p:spPr>
            <a:xfrm rot="10800000">
              <a:off x="7132025" y="-4875"/>
              <a:ext cx="749700" cy="1344600"/>
            </a:xfrm>
            <a:prstGeom prst="straightConnector1">
              <a:avLst/>
            </a:prstGeom>
            <a:noFill/>
            <a:ln w="19050" cap="flat" cmpd="sng">
              <a:solidFill>
                <a:srgbClr val="004F8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9991397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3B7489-7365-1294-C89E-78DF9C20D6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226;p23">
            <a:extLst>
              <a:ext uri="{FF2B5EF4-FFF2-40B4-BE49-F238E27FC236}">
                <a16:creationId xmlns:a16="http://schemas.microsoft.com/office/drawing/2014/main" id="{8FA9A0A9-1F92-270A-BCDD-6DD2A24C37D9}"/>
              </a:ext>
            </a:extLst>
          </p:cNvPr>
          <p:cNvGrpSpPr/>
          <p:nvPr/>
        </p:nvGrpSpPr>
        <p:grpSpPr>
          <a:xfrm>
            <a:off x="10197344" y="-64697"/>
            <a:ext cx="2410208" cy="2190775"/>
            <a:chOff x="7132025" y="-63150"/>
            <a:chExt cx="2410208" cy="2190775"/>
          </a:xfrm>
        </p:grpSpPr>
        <p:sp>
          <p:nvSpPr>
            <p:cNvPr id="3" name="Google Shape;227;p23">
              <a:extLst>
                <a:ext uri="{FF2B5EF4-FFF2-40B4-BE49-F238E27FC236}">
                  <a16:creationId xmlns:a16="http://schemas.microsoft.com/office/drawing/2014/main" id="{A0A614F3-2CE6-EFF4-2F94-D3F08355A5A5}"/>
                </a:ext>
              </a:extLst>
            </p:cNvPr>
            <p:cNvSpPr/>
            <p:nvPr/>
          </p:nvSpPr>
          <p:spPr>
            <a:xfrm rot="10800000" flipH="1">
              <a:off x="7274600" y="-17209"/>
              <a:ext cx="1869356" cy="2144834"/>
            </a:xfrm>
            <a:custGeom>
              <a:avLst/>
              <a:gdLst/>
              <a:ahLst/>
              <a:cxnLst/>
              <a:rect l="l" t="t" r="r" b="b"/>
              <a:pathLst>
                <a:path w="46137" h="52936" extrusionOk="0">
                  <a:moveTo>
                    <a:pt x="46137" y="0"/>
                  </a:moveTo>
                  <a:lnTo>
                    <a:pt x="31599" y="0"/>
                  </a:lnTo>
                  <a:cubicBezTo>
                    <a:pt x="29635" y="0"/>
                    <a:pt x="27813" y="1084"/>
                    <a:pt x="26896" y="2810"/>
                  </a:cubicBezTo>
                  <a:lnTo>
                    <a:pt x="0" y="52935"/>
                  </a:lnTo>
                  <a:lnTo>
                    <a:pt x="46137" y="52935"/>
                  </a:lnTo>
                  <a:lnTo>
                    <a:pt x="46137" y="0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" name="Google Shape;228;p23">
              <a:extLst>
                <a:ext uri="{FF2B5EF4-FFF2-40B4-BE49-F238E27FC236}">
                  <a16:creationId xmlns:a16="http://schemas.microsoft.com/office/drawing/2014/main" id="{F0F4410F-BB84-DBDB-D103-BA7614E9E44D}"/>
                </a:ext>
              </a:extLst>
            </p:cNvPr>
            <p:cNvSpPr/>
            <p:nvPr/>
          </p:nvSpPr>
          <p:spPr>
            <a:xfrm>
              <a:off x="8134575" y="-63150"/>
              <a:ext cx="1407658" cy="1095603"/>
            </a:xfrm>
            <a:custGeom>
              <a:avLst/>
              <a:gdLst/>
              <a:ahLst/>
              <a:cxnLst/>
              <a:rect l="l" t="t" r="r" b="b"/>
              <a:pathLst>
                <a:path w="34910" h="27171" extrusionOk="0">
                  <a:moveTo>
                    <a:pt x="13264" y="12"/>
                  </a:moveTo>
                  <a:lnTo>
                    <a:pt x="1072" y="22765"/>
                  </a:lnTo>
                  <a:cubicBezTo>
                    <a:pt x="0" y="24765"/>
                    <a:pt x="1453" y="27171"/>
                    <a:pt x="3739" y="27171"/>
                  </a:cubicBezTo>
                  <a:lnTo>
                    <a:pt x="18526" y="27171"/>
                  </a:lnTo>
                  <a:cubicBezTo>
                    <a:pt x="19645" y="27171"/>
                    <a:pt x="20669" y="26563"/>
                    <a:pt x="21193" y="25587"/>
                  </a:cubicBezTo>
                  <a:lnTo>
                    <a:pt x="34909" y="1"/>
                  </a:lnTo>
                  <a:lnTo>
                    <a:pt x="13264" y="1"/>
                  </a:lnTo>
                  <a:close/>
                </a:path>
              </a:pathLst>
            </a:custGeom>
            <a:gradFill>
              <a:gsLst>
                <a:gs pos="0">
                  <a:srgbClr val="00929B"/>
                </a:gs>
                <a:gs pos="100000">
                  <a:srgbClr val="00373D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" name="Google Shape;229;p23">
              <a:extLst>
                <a:ext uri="{FF2B5EF4-FFF2-40B4-BE49-F238E27FC236}">
                  <a16:creationId xmlns:a16="http://schemas.microsoft.com/office/drawing/2014/main" id="{B1CD7969-5669-E9E6-2E13-BBD16E64D29A}"/>
                </a:ext>
              </a:extLst>
            </p:cNvPr>
            <p:cNvSpPr/>
            <p:nvPr/>
          </p:nvSpPr>
          <p:spPr>
            <a:xfrm>
              <a:off x="8261925" y="535000"/>
              <a:ext cx="818600" cy="1140325"/>
            </a:xfrm>
            <a:custGeom>
              <a:avLst/>
              <a:gdLst/>
              <a:ahLst/>
              <a:cxnLst/>
              <a:rect l="l" t="t" r="r" b="b"/>
              <a:pathLst>
                <a:path w="32744" h="45613" extrusionOk="0">
                  <a:moveTo>
                    <a:pt x="23671" y="1488"/>
                  </a:moveTo>
                  <a:lnTo>
                    <a:pt x="1" y="45613"/>
                  </a:lnTo>
                  <a:lnTo>
                    <a:pt x="8288" y="45613"/>
                  </a:lnTo>
                  <a:lnTo>
                    <a:pt x="32743" y="0"/>
                  </a:lnTo>
                  <a:lnTo>
                    <a:pt x="26171" y="0"/>
                  </a:lnTo>
                  <a:cubicBezTo>
                    <a:pt x="25123" y="0"/>
                    <a:pt x="24159" y="572"/>
                    <a:pt x="23671" y="1488"/>
                  </a:cubicBezTo>
                  <a:close/>
                </a:path>
              </a:pathLst>
            </a:custGeom>
            <a:gradFill>
              <a:gsLst>
                <a:gs pos="0">
                  <a:srgbClr val="323366"/>
                </a:gs>
                <a:gs pos="63000">
                  <a:srgbClr val="194175"/>
                </a:gs>
                <a:gs pos="100000">
                  <a:srgbClr val="004F83"/>
                </a:gs>
              </a:gsLst>
              <a:lin ang="80993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cxnSp>
          <p:nvCxnSpPr>
            <p:cNvPr id="7" name="Google Shape;230;p23">
              <a:extLst>
                <a:ext uri="{FF2B5EF4-FFF2-40B4-BE49-F238E27FC236}">
                  <a16:creationId xmlns:a16="http://schemas.microsoft.com/office/drawing/2014/main" id="{6770149B-BBE6-9C45-1F30-8D0ABBB3C59A}"/>
                </a:ext>
              </a:extLst>
            </p:cNvPr>
            <p:cNvCxnSpPr/>
            <p:nvPr/>
          </p:nvCxnSpPr>
          <p:spPr>
            <a:xfrm rot="10800000" flipH="1">
              <a:off x="8012900" y="40425"/>
              <a:ext cx="416100" cy="720600"/>
            </a:xfrm>
            <a:prstGeom prst="straightConnector1">
              <a:avLst/>
            </a:pr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" name="Google Shape;231;p23">
              <a:extLst>
                <a:ext uri="{FF2B5EF4-FFF2-40B4-BE49-F238E27FC236}">
                  <a16:creationId xmlns:a16="http://schemas.microsoft.com/office/drawing/2014/main" id="{5A8DC3C0-6B0E-74E0-1760-E54442A693F4}"/>
                </a:ext>
              </a:extLst>
            </p:cNvPr>
            <p:cNvCxnSpPr/>
            <p:nvPr/>
          </p:nvCxnSpPr>
          <p:spPr>
            <a:xfrm rot="10800000">
              <a:off x="7132025" y="-4875"/>
              <a:ext cx="749700" cy="1344600"/>
            </a:xfrm>
            <a:prstGeom prst="straightConnector1">
              <a:avLst/>
            </a:prstGeom>
            <a:noFill/>
            <a:ln w="19050" cap="flat" cmpd="sng">
              <a:solidFill>
                <a:srgbClr val="004F8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8" name="Title 7">
            <a:extLst>
              <a:ext uri="{FF2B5EF4-FFF2-40B4-BE49-F238E27FC236}">
                <a16:creationId xmlns:a16="http://schemas.microsoft.com/office/drawing/2014/main" id="{B5BAA3DB-B6EF-E6E7-2FC0-18A8BD63D7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143125" cy="1143000"/>
          </a:xfrm>
        </p:spPr>
        <p:txBody>
          <a:bodyPr/>
          <a:lstStyle/>
          <a:p>
            <a:r>
              <a:rPr lang="en-MY" dirty="0"/>
              <a:t>Data Analytics</a:t>
            </a:r>
          </a:p>
        </p:txBody>
      </p:sp>
      <p:pic>
        <p:nvPicPr>
          <p:cNvPr id="3078" name="Picture 6" descr="Image result for data analysis data analytics machine learn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314552"/>
            <a:ext cx="6747164" cy="4948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 Box 2"/>
          <p:cNvSpPr txBox="1">
            <a:spLocks noGrp="1" noChangeArrowheads="1"/>
          </p:cNvSpPr>
          <p:nvPr>
            <p:ph idx="1"/>
          </p:nvPr>
        </p:nvSpPr>
        <p:spPr bwMode="auto">
          <a:xfrm>
            <a:off x="7469921" y="1189859"/>
            <a:ext cx="4655533" cy="529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8001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n-US" altLang="en-US" sz="2100" b="1" kern="1200" dirty="0">
                <a:solidFill>
                  <a:srgbClr val="00B050"/>
                </a:solidFill>
                <a:latin typeface="+mj-lt"/>
              </a:rPr>
              <a:t>Data Analytics </a:t>
            </a:r>
            <a:r>
              <a:rPr lang="en-US" altLang="en-US" sz="2100" kern="1200" dirty="0">
                <a:latin typeface="+mj-lt"/>
              </a:rPr>
              <a:t>is all about automating insights into a dataset and supposes the usage of queries and data aggregation procedures. </a:t>
            </a:r>
          </a:p>
          <a:p>
            <a:pPr eaLnBrk="1" hangingPunct="1">
              <a:buClr>
                <a:srgbClr val="FF0000"/>
              </a:buClr>
              <a:buFont typeface="Wingdings" panose="05000000000000000000" pitchFamily="2" charset="2"/>
              <a:buChar char="§"/>
            </a:pPr>
            <a:endParaRPr lang="en-US" altLang="en-US" sz="1200" kern="1200" dirty="0">
              <a:latin typeface="+mj-lt"/>
            </a:endParaRPr>
          </a:p>
          <a:p>
            <a:pPr eaLnBrk="1" hangingPunct="1"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n-US" altLang="en-US" sz="2100" kern="1200" dirty="0">
                <a:latin typeface="+mj-lt"/>
              </a:rPr>
              <a:t>It can represent various dependencies between input variables, but also it can use Data Mining techniques and tools to discover hidden patterns in the dataset under analysis. </a:t>
            </a:r>
          </a:p>
          <a:p>
            <a:pPr eaLnBrk="1" hangingPunct="1">
              <a:buClr>
                <a:srgbClr val="FF0000"/>
              </a:buClr>
              <a:buFont typeface="Wingdings" panose="05000000000000000000" pitchFamily="2" charset="2"/>
              <a:buChar char="§"/>
            </a:pPr>
            <a:endParaRPr lang="en-US" altLang="en-US" sz="1400" kern="1200" dirty="0">
              <a:latin typeface="+mj-lt"/>
            </a:endParaRPr>
          </a:p>
          <a:p>
            <a:pPr eaLnBrk="1" hangingPunct="1"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n-US" altLang="en-US" sz="2100" i="1" kern="1200" dirty="0">
                <a:solidFill>
                  <a:srgbClr val="00B050"/>
                </a:solidFill>
                <a:latin typeface="+mj-lt"/>
              </a:rPr>
              <a:t>For example</a:t>
            </a:r>
            <a:r>
              <a:rPr lang="en-US" altLang="en-US" sz="2100" kern="1200" dirty="0">
                <a:latin typeface="+mj-lt"/>
              </a:rPr>
              <a:t>, not obvious associations between user purchases can be automatically discovered.</a:t>
            </a:r>
          </a:p>
        </p:txBody>
      </p:sp>
    </p:spTree>
    <p:extLst>
      <p:ext uri="{BB962C8B-B14F-4D97-AF65-F5344CB8AC3E}">
        <p14:creationId xmlns:p14="http://schemas.microsoft.com/office/powerpoint/2010/main" val="21544930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840839-A90D-879E-5A6A-AE86245166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E3043BE-F35C-0AB6-F004-3D5B210348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8580" y="1697038"/>
            <a:ext cx="11412920" cy="4525962"/>
          </a:xfrm>
        </p:spPr>
        <p:txBody>
          <a:bodyPr/>
          <a:lstStyle/>
          <a:p>
            <a:pPr eaLnBrk="1" hangingPunct="1"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n-US" altLang="en-US" sz="2400" b="1" kern="1200" dirty="0">
                <a:solidFill>
                  <a:srgbClr val="00B050"/>
                </a:solidFill>
              </a:rPr>
              <a:t>Big Data </a:t>
            </a:r>
            <a:r>
              <a:rPr lang="en-US" altLang="en-US" sz="2400" kern="1200" dirty="0"/>
              <a:t>implies huge data volumes that cannot be processed effectively with traditional applications. </a:t>
            </a:r>
          </a:p>
          <a:p>
            <a:pPr eaLnBrk="1" hangingPunct="1"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n-US" altLang="en-US" sz="2400" kern="1200" dirty="0"/>
              <a:t>Big Data processing begins with raw data that is not accumulated, and it is often impossible to store such data in the memory of a single computer.</a:t>
            </a:r>
          </a:p>
          <a:p>
            <a:pPr eaLnBrk="1" hangingPunct="1"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n-US" altLang="en-US" sz="2400" b="1" kern="1200" dirty="0">
                <a:solidFill>
                  <a:srgbClr val="00B050"/>
                </a:solidFill>
              </a:rPr>
              <a:t>Machine learning (ML)</a:t>
            </a:r>
            <a:r>
              <a:rPr lang="en-US" altLang="en-US" sz="2400" kern="1200" dirty="0"/>
              <a:t> is an artificial intelligence technique that is broadly used in Data Mining. </a:t>
            </a:r>
          </a:p>
          <a:p>
            <a:pPr eaLnBrk="1" hangingPunct="1"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n-US" altLang="en-US" sz="2400" kern="1200" dirty="0"/>
              <a:t>ML uses a training dataset to build a model that can predict values of target variables, for example, future sales. </a:t>
            </a:r>
          </a:p>
          <a:p>
            <a:pPr eaLnBrk="1" hangingPunct="1"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n-US" altLang="en-US" sz="2400" kern="1200" dirty="0"/>
              <a:t>Data Mining uses the predictive force of machine learning by applying various machine learning algorithms to Big Data.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0BD7CBA4-4028-9A6F-607E-F73C6574D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188" y="274638"/>
            <a:ext cx="10159537" cy="1143000"/>
          </a:xfrm>
        </p:spPr>
        <p:txBody>
          <a:bodyPr/>
          <a:lstStyle/>
          <a:p>
            <a:r>
              <a:rPr lang="en-MY" dirty="0"/>
              <a:t>Data Analytics</a:t>
            </a:r>
          </a:p>
        </p:txBody>
      </p:sp>
      <p:grpSp>
        <p:nvGrpSpPr>
          <p:cNvPr id="2" name="Google Shape;226;p23">
            <a:extLst>
              <a:ext uri="{FF2B5EF4-FFF2-40B4-BE49-F238E27FC236}">
                <a16:creationId xmlns:a16="http://schemas.microsoft.com/office/drawing/2014/main" id="{AB213953-F040-A760-0940-2950A9D63F9B}"/>
              </a:ext>
            </a:extLst>
          </p:cNvPr>
          <p:cNvGrpSpPr/>
          <p:nvPr/>
        </p:nvGrpSpPr>
        <p:grpSpPr>
          <a:xfrm>
            <a:off x="10197344" y="-64697"/>
            <a:ext cx="2410208" cy="2190775"/>
            <a:chOff x="7132025" y="-63150"/>
            <a:chExt cx="2410208" cy="2190775"/>
          </a:xfrm>
        </p:grpSpPr>
        <p:sp>
          <p:nvSpPr>
            <p:cNvPr id="3" name="Google Shape;227;p23">
              <a:extLst>
                <a:ext uri="{FF2B5EF4-FFF2-40B4-BE49-F238E27FC236}">
                  <a16:creationId xmlns:a16="http://schemas.microsoft.com/office/drawing/2014/main" id="{80D7CA31-FADD-939E-A6BE-FD4C2F136A93}"/>
                </a:ext>
              </a:extLst>
            </p:cNvPr>
            <p:cNvSpPr/>
            <p:nvPr/>
          </p:nvSpPr>
          <p:spPr>
            <a:xfrm rot="10800000" flipH="1">
              <a:off x="7274600" y="-17209"/>
              <a:ext cx="1869356" cy="2144834"/>
            </a:xfrm>
            <a:custGeom>
              <a:avLst/>
              <a:gdLst/>
              <a:ahLst/>
              <a:cxnLst/>
              <a:rect l="l" t="t" r="r" b="b"/>
              <a:pathLst>
                <a:path w="46137" h="52936" extrusionOk="0">
                  <a:moveTo>
                    <a:pt x="46137" y="0"/>
                  </a:moveTo>
                  <a:lnTo>
                    <a:pt x="31599" y="0"/>
                  </a:lnTo>
                  <a:cubicBezTo>
                    <a:pt x="29635" y="0"/>
                    <a:pt x="27813" y="1084"/>
                    <a:pt x="26896" y="2810"/>
                  </a:cubicBezTo>
                  <a:lnTo>
                    <a:pt x="0" y="52935"/>
                  </a:lnTo>
                  <a:lnTo>
                    <a:pt x="46137" y="52935"/>
                  </a:lnTo>
                  <a:lnTo>
                    <a:pt x="46137" y="0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" name="Google Shape;228;p23">
              <a:extLst>
                <a:ext uri="{FF2B5EF4-FFF2-40B4-BE49-F238E27FC236}">
                  <a16:creationId xmlns:a16="http://schemas.microsoft.com/office/drawing/2014/main" id="{189236B1-0782-716B-7643-293D49142DA5}"/>
                </a:ext>
              </a:extLst>
            </p:cNvPr>
            <p:cNvSpPr/>
            <p:nvPr/>
          </p:nvSpPr>
          <p:spPr>
            <a:xfrm>
              <a:off x="8134575" y="-63150"/>
              <a:ext cx="1407658" cy="1095603"/>
            </a:xfrm>
            <a:custGeom>
              <a:avLst/>
              <a:gdLst/>
              <a:ahLst/>
              <a:cxnLst/>
              <a:rect l="l" t="t" r="r" b="b"/>
              <a:pathLst>
                <a:path w="34910" h="27171" extrusionOk="0">
                  <a:moveTo>
                    <a:pt x="13264" y="12"/>
                  </a:moveTo>
                  <a:lnTo>
                    <a:pt x="1072" y="22765"/>
                  </a:lnTo>
                  <a:cubicBezTo>
                    <a:pt x="0" y="24765"/>
                    <a:pt x="1453" y="27171"/>
                    <a:pt x="3739" y="27171"/>
                  </a:cubicBezTo>
                  <a:lnTo>
                    <a:pt x="18526" y="27171"/>
                  </a:lnTo>
                  <a:cubicBezTo>
                    <a:pt x="19645" y="27171"/>
                    <a:pt x="20669" y="26563"/>
                    <a:pt x="21193" y="25587"/>
                  </a:cubicBezTo>
                  <a:lnTo>
                    <a:pt x="34909" y="1"/>
                  </a:lnTo>
                  <a:lnTo>
                    <a:pt x="13264" y="1"/>
                  </a:lnTo>
                  <a:close/>
                </a:path>
              </a:pathLst>
            </a:custGeom>
            <a:gradFill>
              <a:gsLst>
                <a:gs pos="0">
                  <a:srgbClr val="00929B"/>
                </a:gs>
                <a:gs pos="100000">
                  <a:srgbClr val="00373D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" name="Google Shape;229;p23">
              <a:extLst>
                <a:ext uri="{FF2B5EF4-FFF2-40B4-BE49-F238E27FC236}">
                  <a16:creationId xmlns:a16="http://schemas.microsoft.com/office/drawing/2014/main" id="{0648CC49-73D5-5E4C-E90A-B873C5FF1C86}"/>
                </a:ext>
              </a:extLst>
            </p:cNvPr>
            <p:cNvSpPr/>
            <p:nvPr/>
          </p:nvSpPr>
          <p:spPr>
            <a:xfrm>
              <a:off x="8261925" y="535000"/>
              <a:ext cx="818600" cy="1140325"/>
            </a:xfrm>
            <a:custGeom>
              <a:avLst/>
              <a:gdLst/>
              <a:ahLst/>
              <a:cxnLst/>
              <a:rect l="l" t="t" r="r" b="b"/>
              <a:pathLst>
                <a:path w="32744" h="45613" extrusionOk="0">
                  <a:moveTo>
                    <a:pt x="23671" y="1488"/>
                  </a:moveTo>
                  <a:lnTo>
                    <a:pt x="1" y="45613"/>
                  </a:lnTo>
                  <a:lnTo>
                    <a:pt x="8288" y="45613"/>
                  </a:lnTo>
                  <a:lnTo>
                    <a:pt x="32743" y="0"/>
                  </a:lnTo>
                  <a:lnTo>
                    <a:pt x="26171" y="0"/>
                  </a:lnTo>
                  <a:cubicBezTo>
                    <a:pt x="25123" y="0"/>
                    <a:pt x="24159" y="572"/>
                    <a:pt x="23671" y="1488"/>
                  </a:cubicBezTo>
                  <a:close/>
                </a:path>
              </a:pathLst>
            </a:custGeom>
            <a:gradFill>
              <a:gsLst>
                <a:gs pos="0">
                  <a:srgbClr val="323366"/>
                </a:gs>
                <a:gs pos="63000">
                  <a:srgbClr val="194175"/>
                </a:gs>
                <a:gs pos="100000">
                  <a:srgbClr val="004F83"/>
                </a:gs>
              </a:gsLst>
              <a:lin ang="80993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cxnSp>
          <p:nvCxnSpPr>
            <p:cNvPr id="6" name="Google Shape;230;p23">
              <a:extLst>
                <a:ext uri="{FF2B5EF4-FFF2-40B4-BE49-F238E27FC236}">
                  <a16:creationId xmlns:a16="http://schemas.microsoft.com/office/drawing/2014/main" id="{214D7904-A053-A837-F6DF-2CD183AD0DB4}"/>
                </a:ext>
              </a:extLst>
            </p:cNvPr>
            <p:cNvCxnSpPr/>
            <p:nvPr/>
          </p:nvCxnSpPr>
          <p:spPr>
            <a:xfrm rot="10800000" flipH="1">
              <a:off x="8012900" y="40425"/>
              <a:ext cx="416100" cy="720600"/>
            </a:xfrm>
            <a:prstGeom prst="straightConnector1">
              <a:avLst/>
            </a:pr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" name="Google Shape;231;p23">
              <a:extLst>
                <a:ext uri="{FF2B5EF4-FFF2-40B4-BE49-F238E27FC236}">
                  <a16:creationId xmlns:a16="http://schemas.microsoft.com/office/drawing/2014/main" id="{7B8C781F-EEBC-D666-BC7D-8BC1108BFAEE}"/>
                </a:ext>
              </a:extLst>
            </p:cNvPr>
            <p:cNvCxnSpPr/>
            <p:nvPr/>
          </p:nvCxnSpPr>
          <p:spPr>
            <a:xfrm rot="10800000">
              <a:off x="7132025" y="-4875"/>
              <a:ext cx="749700" cy="1344600"/>
            </a:xfrm>
            <a:prstGeom prst="straightConnector1">
              <a:avLst/>
            </a:prstGeom>
            <a:noFill/>
            <a:ln w="19050" cap="flat" cmpd="sng">
              <a:solidFill>
                <a:srgbClr val="004F8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25674094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>
            <a:extLst>
              <a:ext uri="{FF2B5EF4-FFF2-40B4-BE49-F238E27FC236}">
                <a16:creationId xmlns:a16="http://schemas.microsoft.com/office/drawing/2014/main" id="{B2020F47-206A-04CA-211C-46FE47BEF9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6B917EC-292D-23A9-8CF9-76579B424514}"/>
              </a:ext>
            </a:extLst>
          </p:cNvPr>
          <p:cNvSpPr txBox="1"/>
          <p:nvPr/>
        </p:nvSpPr>
        <p:spPr>
          <a:xfrm>
            <a:off x="633248" y="1323568"/>
            <a:ext cx="620635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+mj-lt"/>
              </a:rPr>
              <a:t>Machine Learning </a:t>
            </a:r>
            <a:endParaRPr lang="en-MY" sz="3600" dirty="0"/>
          </a:p>
        </p:txBody>
      </p:sp>
    </p:spTree>
    <p:extLst>
      <p:ext uri="{BB962C8B-B14F-4D97-AF65-F5344CB8AC3E}">
        <p14:creationId xmlns:p14="http://schemas.microsoft.com/office/powerpoint/2010/main" val="24528215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70EFB7-7FF3-3358-98D6-100EB28EAA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226;p23">
            <a:extLst>
              <a:ext uri="{FF2B5EF4-FFF2-40B4-BE49-F238E27FC236}">
                <a16:creationId xmlns:a16="http://schemas.microsoft.com/office/drawing/2014/main" id="{57CF1972-F81A-4C73-A6DA-0191261CD91C}"/>
              </a:ext>
            </a:extLst>
          </p:cNvPr>
          <p:cNvGrpSpPr/>
          <p:nvPr/>
        </p:nvGrpSpPr>
        <p:grpSpPr>
          <a:xfrm>
            <a:off x="10197344" y="-64697"/>
            <a:ext cx="2410208" cy="2190775"/>
            <a:chOff x="7132025" y="-63150"/>
            <a:chExt cx="2410208" cy="2190775"/>
          </a:xfrm>
        </p:grpSpPr>
        <p:sp>
          <p:nvSpPr>
            <p:cNvPr id="3" name="Google Shape;227;p23">
              <a:extLst>
                <a:ext uri="{FF2B5EF4-FFF2-40B4-BE49-F238E27FC236}">
                  <a16:creationId xmlns:a16="http://schemas.microsoft.com/office/drawing/2014/main" id="{FEF9FB14-366D-8543-889A-7D519F939BA6}"/>
                </a:ext>
              </a:extLst>
            </p:cNvPr>
            <p:cNvSpPr/>
            <p:nvPr/>
          </p:nvSpPr>
          <p:spPr>
            <a:xfrm rot="10800000" flipH="1">
              <a:off x="7274600" y="-17209"/>
              <a:ext cx="1869356" cy="2144834"/>
            </a:xfrm>
            <a:custGeom>
              <a:avLst/>
              <a:gdLst/>
              <a:ahLst/>
              <a:cxnLst/>
              <a:rect l="l" t="t" r="r" b="b"/>
              <a:pathLst>
                <a:path w="46137" h="52936" extrusionOk="0">
                  <a:moveTo>
                    <a:pt x="46137" y="0"/>
                  </a:moveTo>
                  <a:lnTo>
                    <a:pt x="31599" y="0"/>
                  </a:lnTo>
                  <a:cubicBezTo>
                    <a:pt x="29635" y="0"/>
                    <a:pt x="27813" y="1084"/>
                    <a:pt x="26896" y="2810"/>
                  </a:cubicBezTo>
                  <a:lnTo>
                    <a:pt x="0" y="52935"/>
                  </a:lnTo>
                  <a:lnTo>
                    <a:pt x="46137" y="52935"/>
                  </a:lnTo>
                  <a:lnTo>
                    <a:pt x="46137" y="0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" name="Google Shape;228;p23">
              <a:extLst>
                <a:ext uri="{FF2B5EF4-FFF2-40B4-BE49-F238E27FC236}">
                  <a16:creationId xmlns:a16="http://schemas.microsoft.com/office/drawing/2014/main" id="{E3F92343-3581-3D5E-1635-E91D165395CB}"/>
                </a:ext>
              </a:extLst>
            </p:cNvPr>
            <p:cNvSpPr/>
            <p:nvPr/>
          </p:nvSpPr>
          <p:spPr>
            <a:xfrm>
              <a:off x="8134575" y="-63150"/>
              <a:ext cx="1407658" cy="1095603"/>
            </a:xfrm>
            <a:custGeom>
              <a:avLst/>
              <a:gdLst/>
              <a:ahLst/>
              <a:cxnLst/>
              <a:rect l="l" t="t" r="r" b="b"/>
              <a:pathLst>
                <a:path w="34910" h="27171" extrusionOk="0">
                  <a:moveTo>
                    <a:pt x="13264" y="12"/>
                  </a:moveTo>
                  <a:lnTo>
                    <a:pt x="1072" y="22765"/>
                  </a:lnTo>
                  <a:cubicBezTo>
                    <a:pt x="0" y="24765"/>
                    <a:pt x="1453" y="27171"/>
                    <a:pt x="3739" y="27171"/>
                  </a:cubicBezTo>
                  <a:lnTo>
                    <a:pt x="18526" y="27171"/>
                  </a:lnTo>
                  <a:cubicBezTo>
                    <a:pt x="19645" y="27171"/>
                    <a:pt x="20669" y="26563"/>
                    <a:pt x="21193" y="25587"/>
                  </a:cubicBezTo>
                  <a:lnTo>
                    <a:pt x="34909" y="1"/>
                  </a:lnTo>
                  <a:lnTo>
                    <a:pt x="13264" y="1"/>
                  </a:lnTo>
                  <a:close/>
                </a:path>
              </a:pathLst>
            </a:custGeom>
            <a:gradFill>
              <a:gsLst>
                <a:gs pos="0">
                  <a:srgbClr val="00929B"/>
                </a:gs>
                <a:gs pos="100000">
                  <a:srgbClr val="00373D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" name="Google Shape;229;p23">
              <a:extLst>
                <a:ext uri="{FF2B5EF4-FFF2-40B4-BE49-F238E27FC236}">
                  <a16:creationId xmlns:a16="http://schemas.microsoft.com/office/drawing/2014/main" id="{CD9B2315-2A21-FF30-8C6A-1085AED6FF6F}"/>
                </a:ext>
              </a:extLst>
            </p:cNvPr>
            <p:cNvSpPr/>
            <p:nvPr/>
          </p:nvSpPr>
          <p:spPr>
            <a:xfrm>
              <a:off x="8261925" y="535000"/>
              <a:ext cx="818600" cy="1140325"/>
            </a:xfrm>
            <a:custGeom>
              <a:avLst/>
              <a:gdLst/>
              <a:ahLst/>
              <a:cxnLst/>
              <a:rect l="l" t="t" r="r" b="b"/>
              <a:pathLst>
                <a:path w="32744" h="45613" extrusionOk="0">
                  <a:moveTo>
                    <a:pt x="23671" y="1488"/>
                  </a:moveTo>
                  <a:lnTo>
                    <a:pt x="1" y="45613"/>
                  </a:lnTo>
                  <a:lnTo>
                    <a:pt x="8288" y="45613"/>
                  </a:lnTo>
                  <a:lnTo>
                    <a:pt x="32743" y="0"/>
                  </a:lnTo>
                  <a:lnTo>
                    <a:pt x="26171" y="0"/>
                  </a:lnTo>
                  <a:cubicBezTo>
                    <a:pt x="25123" y="0"/>
                    <a:pt x="24159" y="572"/>
                    <a:pt x="23671" y="1488"/>
                  </a:cubicBezTo>
                  <a:close/>
                </a:path>
              </a:pathLst>
            </a:custGeom>
            <a:gradFill>
              <a:gsLst>
                <a:gs pos="0">
                  <a:srgbClr val="323366"/>
                </a:gs>
                <a:gs pos="63000">
                  <a:srgbClr val="194175"/>
                </a:gs>
                <a:gs pos="100000">
                  <a:srgbClr val="004F83"/>
                </a:gs>
              </a:gsLst>
              <a:lin ang="80993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cxnSp>
          <p:nvCxnSpPr>
            <p:cNvPr id="7" name="Google Shape;230;p23">
              <a:extLst>
                <a:ext uri="{FF2B5EF4-FFF2-40B4-BE49-F238E27FC236}">
                  <a16:creationId xmlns:a16="http://schemas.microsoft.com/office/drawing/2014/main" id="{C5E6D756-A827-3616-6D31-35114C3EBBF8}"/>
                </a:ext>
              </a:extLst>
            </p:cNvPr>
            <p:cNvCxnSpPr/>
            <p:nvPr/>
          </p:nvCxnSpPr>
          <p:spPr>
            <a:xfrm rot="10800000" flipH="1">
              <a:off x="8012900" y="40425"/>
              <a:ext cx="416100" cy="720600"/>
            </a:xfrm>
            <a:prstGeom prst="straightConnector1">
              <a:avLst/>
            </a:pr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" name="Google Shape;231;p23">
              <a:extLst>
                <a:ext uri="{FF2B5EF4-FFF2-40B4-BE49-F238E27FC236}">
                  <a16:creationId xmlns:a16="http://schemas.microsoft.com/office/drawing/2014/main" id="{12BEE6FA-C9A0-84DB-B8C7-C50CAE2FC472}"/>
                </a:ext>
              </a:extLst>
            </p:cNvPr>
            <p:cNvCxnSpPr/>
            <p:nvPr/>
          </p:nvCxnSpPr>
          <p:spPr>
            <a:xfrm rot="10800000">
              <a:off x="7132025" y="-4875"/>
              <a:ext cx="749700" cy="1344600"/>
            </a:xfrm>
            <a:prstGeom prst="straightConnector1">
              <a:avLst/>
            </a:prstGeom>
            <a:noFill/>
            <a:ln w="19050" cap="flat" cmpd="sng">
              <a:solidFill>
                <a:srgbClr val="004F8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2F8294A-3FB5-BFC5-AF6D-74EBA45D29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9090" y="1697038"/>
            <a:ext cx="11402410" cy="4525962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b="1" dirty="0"/>
              <a:t>Not Explicitly Programmed</a:t>
            </a:r>
            <a:r>
              <a:rPr lang="en-US" sz="2400" dirty="0"/>
              <a:t>: Enables systems to adapt and make decisions without hard-coded rules.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/>
              <a:t>Learns from Data</a:t>
            </a:r>
            <a:r>
              <a:rPr lang="en-US" sz="2400" dirty="0"/>
              <a:t>: Improves performance at a task using historical or example data.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/>
              <a:t>Core Idea</a:t>
            </a:r>
            <a:r>
              <a:rPr lang="en-US" sz="2400" dirty="0"/>
              <a:t>: Optimize a performance measure using algorithms and training data.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/>
              <a:t>Interdisciplinary Field</a:t>
            </a:r>
            <a:r>
              <a:rPr lang="en-US" sz="2400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i="1" dirty="0"/>
              <a:t>Statistics</a:t>
            </a:r>
            <a:r>
              <a:rPr lang="en-US" sz="2400" dirty="0"/>
              <a:t>: Inference from data samples.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i="1" dirty="0"/>
              <a:t>Computer Science</a:t>
            </a:r>
            <a:r>
              <a:rPr lang="en-US" sz="2400" dirty="0"/>
              <a:t>: Efficient algorithms for optimization and model evaluation.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DFC8DF22-E937-16FE-1F84-78A0150B0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544" y="274638"/>
            <a:ext cx="10150181" cy="1143000"/>
          </a:xfrm>
        </p:spPr>
        <p:txBody>
          <a:bodyPr/>
          <a:lstStyle/>
          <a:p>
            <a:r>
              <a:rPr lang="en-MY" dirty="0"/>
              <a:t>What is Machine Learning?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3444" y="4868860"/>
            <a:ext cx="3328555" cy="1633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472446"/>
      </p:ext>
    </p:extLst>
  </p:cSld>
  <p:clrMapOvr>
    <a:masterClrMapping/>
  </p:clrMapOvr>
</p:sld>
</file>

<file path=ppt/theme/theme1.xml><?xml version="1.0" encoding="utf-8"?>
<a:theme xmlns:a="http://schemas.openxmlformats.org/drawingml/2006/main" name="UCTI-Template-foundation-level">
  <a:themeElements>
    <a:clrScheme name="APU-2023">
      <a:dk1>
        <a:srgbClr val="082F50"/>
      </a:dk1>
      <a:lt1>
        <a:srgbClr val="FFFFFF"/>
      </a:lt1>
      <a:dk2>
        <a:srgbClr val="0070C0"/>
      </a:dk2>
      <a:lt2>
        <a:srgbClr val="C0F9FC"/>
      </a:lt2>
      <a:accent1>
        <a:srgbClr val="00B0F0"/>
      </a:accent1>
      <a:accent2>
        <a:srgbClr val="079244"/>
      </a:accent2>
      <a:accent3>
        <a:srgbClr val="E02C32"/>
      </a:accent3>
      <a:accent4>
        <a:srgbClr val="45D7EA"/>
      </a:accent4>
      <a:accent5>
        <a:srgbClr val="FAC41B"/>
      </a:accent5>
      <a:accent6>
        <a:srgbClr val="082F50"/>
      </a:accent6>
      <a:hlink>
        <a:srgbClr val="9AB1D0"/>
      </a:hlink>
      <a:folHlink>
        <a:srgbClr val="0D3358"/>
      </a:folHlink>
    </a:clrScheme>
    <a:fontScheme name="APU-2023">
      <a:majorFont>
        <a:latin typeface="PT Sans"/>
        <a:ea typeface=""/>
        <a:cs typeface=""/>
      </a:majorFont>
      <a:minorFont>
        <a:latin typeface="PT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UCTI-Template-foundation-level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CTI-Template-foundation-level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CTI-Template-foundation-level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CTI-Template-foundation-level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CTI-Template-foundation-level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CTI-Template-foundation-level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TI-Template-foundation-level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TI-Template-foundation-level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TI-Template-foundation-level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TI-Template-foundation-level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TI-Template-foundation-level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TI-Template-foundation-level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APU-2023">
      <a:dk1>
        <a:srgbClr val="081929"/>
      </a:dk1>
      <a:lt1>
        <a:srgbClr val="FFFFFF"/>
      </a:lt1>
      <a:dk2>
        <a:srgbClr val="0070C0"/>
      </a:dk2>
      <a:lt2>
        <a:srgbClr val="FFFFFF"/>
      </a:lt2>
      <a:accent1>
        <a:srgbClr val="00B0F0"/>
      </a:accent1>
      <a:accent2>
        <a:srgbClr val="99CC00"/>
      </a:accent2>
      <a:accent3>
        <a:srgbClr val="FF9966"/>
      </a:accent3>
      <a:accent4>
        <a:srgbClr val="45D7EA"/>
      </a:accent4>
      <a:accent5>
        <a:srgbClr val="CC66FF"/>
      </a:accent5>
      <a:accent6>
        <a:srgbClr val="FCE456"/>
      </a:accent6>
      <a:hlink>
        <a:srgbClr val="B7C6FE"/>
      </a:hlink>
      <a:folHlink>
        <a:srgbClr val="00B0F0"/>
      </a:folHlink>
    </a:clrScheme>
    <a:fontScheme name="APU-2023">
      <a:majorFont>
        <a:latin typeface="PT Sans"/>
        <a:ea typeface=""/>
        <a:cs typeface=""/>
      </a:majorFont>
      <a:minorFont>
        <a:latin typeface="PT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0C09830CF6CB84B8D12D02B69700FAF" ma:contentTypeVersion="14" ma:contentTypeDescription="Create a new document." ma:contentTypeScope="" ma:versionID="91bb3fc2fda44f6dca498e4986d3c34f">
  <xsd:schema xmlns:xsd="http://www.w3.org/2001/XMLSchema" xmlns:xs="http://www.w3.org/2001/XMLSchema" xmlns:p="http://schemas.microsoft.com/office/2006/metadata/properties" xmlns:ns3="c0f90a4e-2534-4174-991f-0eb794d5b859" xmlns:ns4="d2981e9c-0c44-4237-a41f-50944ddb2e5d" targetNamespace="http://schemas.microsoft.com/office/2006/metadata/properties" ma:root="true" ma:fieldsID="d346f1bbf5bc0d23fe733b73729b7857" ns3:_="" ns4:_="">
    <xsd:import namespace="c0f90a4e-2534-4174-991f-0eb794d5b859"/>
    <xsd:import namespace="d2981e9c-0c44-4237-a41f-50944ddb2e5d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OCR" minOccurs="0"/>
                <xsd:element ref="ns3:MediaServiceLocation" minOccurs="0"/>
                <xsd:element ref="ns3:MediaServiceAutoKeyPoints" minOccurs="0"/>
                <xsd:element ref="ns3:MediaServiceKeyPoints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f90a4e-2534-4174-991f-0eb794d5b85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1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2981e9c-0c44-4237-a41f-50944ddb2e5d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6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AB6039F5-814C-4C5B-A6B0-438D9C48FD7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0f90a4e-2534-4174-991f-0eb794d5b859"/>
    <ds:schemaRef ds:uri="d2981e9c-0c44-4237-a41f-50944ddb2e5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374C82B-844E-4C6D-B41E-036AD4E59A6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ED3909F-E191-4C23-B23C-BA46B5ADDDA2}">
  <ds:schemaRefs>
    <ds:schemaRef ds:uri="http://purl.org/dc/terms/"/>
    <ds:schemaRef ds:uri="http://schemas.microsoft.com/office/2006/documentManagement/types"/>
    <ds:schemaRef ds:uri="d2981e9c-0c44-4237-a41f-50944ddb2e5d"/>
    <ds:schemaRef ds:uri="http://schemas.microsoft.com/office/infopath/2007/PartnerControls"/>
    <ds:schemaRef ds:uri="http://purl.org/dc/elements/1.1/"/>
    <ds:schemaRef ds:uri="http://schemas.microsoft.com/office/2006/metadata/properties"/>
    <ds:schemaRef ds:uri="c0f90a4e-2534-4174-991f-0eb794d5b859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2089</TotalTime>
  <Pages>11</Pages>
  <Words>2545</Words>
  <Application>Microsoft Office PowerPoint</Application>
  <PresentationFormat>Widescreen</PresentationFormat>
  <Paragraphs>418</Paragraphs>
  <Slides>38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52" baseType="lpstr">
      <vt:lpstr>ＭＳ Ｐゴシック</vt:lpstr>
      <vt:lpstr>Arial</vt:lpstr>
      <vt:lpstr>Calibri</vt:lpstr>
      <vt:lpstr>Lucida Sans</vt:lpstr>
      <vt:lpstr>Lucida Sans Unicode</vt:lpstr>
      <vt:lpstr>Maven Pro</vt:lpstr>
      <vt:lpstr>Montserrat</vt:lpstr>
      <vt:lpstr>PT Sans</vt:lpstr>
      <vt:lpstr>roboto</vt:lpstr>
      <vt:lpstr>Times</vt:lpstr>
      <vt:lpstr>Times New Roman</vt:lpstr>
      <vt:lpstr>Wingdings</vt:lpstr>
      <vt:lpstr>Zapf Dingbats</vt:lpstr>
      <vt:lpstr>UCTI-Template-foundation-level</vt:lpstr>
      <vt:lpstr>PowerPoint Presentation</vt:lpstr>
      <vt:lpstr>Contents &amp; Structure</vt:lpstr>
      <vt:lpstr>Data or Dataset</vt:lpstr>
      <vt:lpstr>Data Science</vt:lpstr>
      <vt:lpstr>Data Analysis</vt:lpstr>
      <vt:lpstr>Data Analytics</vt:lpstr>
      <vt:lpstr>Data Analytics</vt:lpstr>
      <vt:lpstr>PowerPoint Presentation</vt:lpstr>
      <vt:lpstr>What is Machine Learning?</vt:lpstr>
      <vt:lpstr>Why Machine Learning?</vt:lpstr>
      <vt:lpstr>Machine Learning</vt:lpstr>
      <vt:lpstr>Types of Machine Learning</vt:lpstr>
      <vt:lpstr>Types of Machine Learning Supervised learning</vt:lpstr>
      <vt:lpstr>Types of Machine Learning Supervised learning</vt:lpstr>
      <vt:lpstr>Supervised learning Classification Example</vt:lpstr>
      <vt:lpstr>Supervised learning Regression Example</vt:lpstr>
      <vt:lpstr>Supervised learning Image Classification</vt:lpstr>
      <vt:lpstr>Types of Machine Learning Unsupervised learning</vt:lpstr>
      <vt:lpstr>Types of Machine Learning Reinforcement learning</vt:lpstr>
      <vt:lpstr>Some Applications</vt:lpstr>
      <vt:lpstr>Machine Learning</vt:lpstr>
      <vt:lpstr>Ensemble Techniques in Machine Learning</vt:lpstr>
      <vt:lpstr>Machine Learning Model Building Pipeline</vt:lpstr>
      <vt:lpstr>PowerPoint Presentation</vt:lpstr>
      <vt:lpstr>Natural Language Processing</vt:lpstr>
      <vt:lpstr>Natural Language Processing</vt:lpstr>
      <vt:lpstr>Natural Language Processing</vt:lpstr>
      <vt:lpstr>Natural Language Processing</vt:lpstr>
      <vt:lpstr>Natural Language Processing - Applications</vt:lpstr>
      <vt:lpstr>Natural Language Processing - Applications</vt:lpstr>
      <vt:lpstr>Natural Language Processing - Applications</vt:lpstr>
      <vt:lpstr>Natural Language Processing - Applications</vt:lpstr>
      <vt:lpstr>Natural Language Processing - Landscape</vt:lpstr>
      <vt:lpstr>Natural Language Processing – Few Challenges</vt:lpstr>
      <vt:lpstr>Natural Language Processing – Few Challenges</vt:lpstr>
      <vt:lpstr>Natural Language Processing – Other Challenges</vt:lpstr>
      <vt:lpstr>What to do?</vt:lpstr>
      <vt:lpstr>PowerPoint Presentation</vt:lpstr>
    </vt:vector>
  </TitlesOfParts>
  <Company>APU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Teaching Slides</dc:subject>
  <dc:creator>DBB</dc:creator>
  <cp:keywords>2023</cp:keywords>
  <cp:lastModifiedBy>Student</cp:lastModifiedBy>
  <cp:revision>429</cp:revision>
  <cp:lastPrinted>2023-02-03T03:07:34Z</cp:lastPrinted>
  <dcterms:created xsi:type="dcterms:W3CDTF">2005-08-02T10:18:20Z</dcterms:created>
  <dcterms:modified xsi:type="dcterms:W3CDTF">2025-09-15T04:34:28Z</dcterms:modified>
  <cp:category>Teaching Slides</cp:category>
  <cp:contentStatus>2023 Version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0x01010050C09830CF6CB84B8D12D02B69700FAF</vt:lpwstr>
  </property>
</Properties>
</file>